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2" r:id="rId4"/>
    <p:sldId id="270" r:id="rId5"/>
    <p:sldId id="259" r:id="rId6"/>
    <p:sldId id="264" r:id="rId7"/>
    <p:sldId id="260" r:id="rId8"/>
    <p:sldId id="261" r:id="rId9"/>
    <p:sldId id="265" r:id="rId10"/>
    <p:sldId id="266" r:id="rId11"/>
    <p:sldId id="267" r:id="rId12"/>
    <p:sldId id="268" r:id="rId13"/>
    <p:sldId id="273" r:id="rId14"/>
    <p:sldId id="269" r:id="rId15"/>
    <p:sldId id="271" r:id="rId16"/>
    <p:sldId id="272" r:id="rId17"/>
    <p:sldId id="277" r:id="rId18"/>
    <p:sldId id="274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E65"/>
    <a:srgbClr val="1F5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6"/>
    <p:restoredTop sz="93741"/>
  </p:normalViewPr>
  <p:slideViewPr>
    <p:cSldViewPr snapToGrid="0">
      <p:cViewPr>
        <p:scale>
          <a:sx n="100" d="100"/>
          <a:sy n="100" d="100"/>
        </p:scale>
        <p:origin x="76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5AFD-27EA-704D-879D-1D5AD43E8EBB}" type="datetimeFigureOut">
              <a:rPr lang="en-US" smtClean="0"/>
              <a:t>5/25/26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393BD-16E6-A347-B7C8-1948DC22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17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9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2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93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8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1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3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8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8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38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393BD-16E6-A347-B7C8-1948DC2212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4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9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1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1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A26DE-8A48-A1BA-50CA-76F872C6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98" y="1156138"/>
            <a:ext cx="6053958" cy="35867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Arabic Verb conjugation</a:t>
            </a:r>
            <a:r>
              <a:rPr lang="ar-SA" sz="3600" dirty="0"/>
              <a:t>:</a:t>
            </a:r>
            <a:r>
              <a:rPr lang="en-US" sz="3600" dirty="0"/>
              <a:t> </a:t>
            </a:r>
            <a:br>
              <a:rPr lang="ar-SA" sz="3600" dirty="0"/>
            </a:br>
            <a:r>
              <a:rPr lang="en-US" sz="3200" i="1" dirty="0"/>
              <a:t>person and number</a:t>
            </a:r>
            <a:br>
              <a:rPr lang="ar-SA" sz="3200" dirty="0"/>
            </a:br>
            <a:br>
              <a:rPr lang="en-US" sz="3200" dirty="0"/>
            </a:br>
            <a:r>
              <a:rPr lang="ar-SA" sz="3200" dirty="0"/>
              <a:t>تَصْرِيْفُ الفِعْلِ حَسَبُ الشَّخْصِ وَالعَدَدِ</a:t>
            </a:r>
            <a:endParaRPr lang="en-US" sz="3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hadows of a camel caravan travelling in the sand dunes">
            <a:extLst>
              <a:ext uri="{FF2B5EF4-FFF2-40B4-BE49-F238E27FC236}">
                <a16:creationId xmlns:a16="http://schemas.microsoft.com/office/drawing/2014/main" id="{8DCB7145-3D13-9390-7554-DB9F09C2A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28" r="13725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681068" y="1843160"/>
            <a:ext cx="3058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dirty="0">
                <a:solidFill>
                  <a:srgbClr val="C00000"/>
                </a:solidFill>
              </a:rPr>
              <a:t>تَ</a:t>
            </a:r>
            <a:r>
              <a:rPr lang="ar-SA" sz="14000" dirty="0">
                <a:solidFill>
                  <a:srgbClr val="1F5EA5"/>
                </a:solidFill>
              </a:rPr>
              <a:t>فْعَلُ</a:t>
            </a:r>
            <a:endParaRPr lang="en-US" sz="1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105103" y="4579937"/>
            <a:ext cx="5297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200" dirty="0"/>
              <a:t>(</a:t>
            </a:r>
            <a:r>
              <a:rPr lang="en-US" sz="7200" dirty="0">
                <a:solidFill>
                  <a:srgbClr val="C00000"/>
                </a:solidFill>
              </a:rPr>
              <a:t>You M.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1F5EA5"/>
                </a:solidFill>
              </a:rPr>
              <a:t>Do</a:t>
            </a:r>
            <a:r>
              <a:rPr lang="en-US" sz="7200" dirty="0"/>
              <a:t>)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2643" y="2431934"/>
            <a:ext cx="2080019" cy="124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6096000" y="4579937"/>
            <a:ext cx="305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200" dirty="0">
                <a:solidFill>
                  <a:srgbClr val="1F5EA5"/>
                </a:solidFill>
              </a:rPr>
              <a:t>f3alu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A9717-AC38-E75E-6F27-92F779226691}"/>
              </a:ext>
            </a:extLst>
          </p:cNvPr>
          <p:cNvSpPr txBox="1"/>
          <p:nvPr/>
        </p:nvSpPr>
        <p:spPr>
          <a:xfrm>
            <a:off x="9609281" y="1381494"/>
            <a:ext cx="1192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20000" dirty="0" err="1">
                <a:solidFill>
                  <a:srgbClr val="C00000"/>
                </a:solidFill>
              </a:rPr>
              <a:t>تَ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8" name="Graphic 7" descr="Add with solid fill">
            <a:extLst>
              <a:ext uri="{FF2B5EF4-FFF2-40B4-BE49-F238E27FC236}">
                <a16:creationId xmlns:a16="http://schemas.microsoft.com/office/drawing/2014/main" id="{B8A1F97D-75CB-F09D-28E3-8BD829B46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1604" y="25987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07214-879C-2480-B91E-CCA12469CB11}"/>
              </a:ext>
            </a:extLst>
          </p:cNvPr>
          <p:cNvSpPr txBox="1"/>
          <p:nvPr/>
        </p:nvSpPr>
        <p:spPr>
          <a:xfrm>
            <a:off x="5734027" y="1843162"/>
            <a:ext cx="3058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dirty="0">
                <a:solidFill>
                  <a:srgbClr val="1F5EA5"/>
                </a:solidFill>
              </a:rPr>
              <a:t>فْعَلُ</a:t>
            </a:r>
            <a:endParaRPr lang="en-US" sz="14000" dirty="0">
              <a:solidFill>
                <a:srgbClr val="1F5EA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83243-7359-50DE-5E60-42452E4453B7}"/>
              </a:ext>
            </a:extLst>
          </p:cNvPr>
          <p:cNvSpPr txBox="1"/>
          <p:nvPr/>
        </p:nvSpPr>
        <p:spPr>
          <a:xfrm>
            <a:off x="9820270" y="4395270"/>
            <a:ext cx="1851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>
                <a:solidFill>
                  <a:srgbClr val="C00000"/>
                </a:solidFill>
              </a:rPr>
              <a:t>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DA74C-E83C-5191-5036-95B70D8E9541}"/>
              </a:ext>
            </a:extLst>
          </p:cNvPr>
          <p:cNvSpPr txBox="1"/>
          <p:nvPr/>
        </p:nvSpPr>
        <p:spPr>
          <a:xfrm>
            <a:off x="4239148" y="824147"/>
            <a:ext cx="478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4000" b="1" dirty="0">
                <a:solidFill>
                  <a:srgbClr val="1F5EA5"/>
                </a:solidFill>
              </a:rPr>
              <a:t>Verb Stem (root)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E505-284C-85CF-5BE5-94307DD7CC32}"/>
              </a:ext>
            </a:extLst>
          </p:cNvPr>
          <p:cNvSpPr txBox="1"/>
          <p:nvPr/>
        </p:nvSpPr>
        <p:spPr>
          <a:xfrm>
            <a:off x="8887128" y="824147"/>
            <a:ext cx="3258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4000" b="1" dirty="0">
                <a:solidFill>
                  <a:srgbClr val="C00000"/>
                </a:solidFill>
              </a:rPr>
              <a:t>Person Prefix</a:t>
            </a:r>
          </a:p>
        </p:txBody>
      </p:sp>
    </p:spTree>
    <p:extLst>
      <p:ext uri="{BB962C8B-B14F-4D97-AF65-F5344CB8AC3E}">
        <p14:creationId xmlns:p14="http://schemas.microsoft.com/office/powerpoint/2010/main" val="325931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7890128" y="779576"/>
            <a:ext cx="4301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dirty="0">
                <a:solidFill>
                  <a:srgbClr val="C00000"/>
                </a:solidFill>
              </a:rPr>
              <a:t>تَ</a:t>
            </a:r>
            <a:r>
              <a:rPr lang="ar-SA" sz="14000" dirty="0"/>
              <a:t>فْعَلِ</a:t>
            </a:r>
            <a:r>
              <a:rPr lang="ar-SA" sz="14000" dirty="0">
                <a:solidFill>
                  <a:srgbClr val="8BAE65"/>
                </a:solidFill>
              </a:rPr>
              <a:t>يْنَ</a:t>
            </a:r>
            <a:endParaRPr lang="en-US" sz="1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832431" y="3141384"/>
            <a:ext cx="10329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6600" b="1" dirty="0"/>
              <a:t>Meaning</a:t>
            </a:r>
            <a:r>
              <a:rPr lang="en-US" sz="6600" dirty="0"/>
              <a:t>: </a:t>
            </a:r>
            <a:r>
              <a:rPr lang="en-US" sz="6600" i="1" dirty="0">
                <a:solidFill>
                  <a:srgbClr val="C00000"/>
                </a:solidFill>
              </a:rPr>
              <a:t>You</a:t>
            </a:r>
            <a:r>
              <a:rPr lang="en-US" sz="6600" i="1" dirty="0"/>
              <a:t> (</a:t>
            </a:r>
            <a:r>
              <a:rPr lang="en-US" sz="6600" i="1" dirty="0">
                <a:solidFill>
                  <a:srgbClr val="C00000"/>
                </a:solidFill>
              </a:rPr>
              <a:t>F</a:t>
            </a:r>
            <a:r>
              <a:rPr lang="en-US" sz="6600" i="1" dirty="0"/>
              <a:t>.) </a:t>
            </a:r>
            <a:r>
              <a:rPr lang="en-US" sz="6600" dirty="0"/>
              <a:t>Do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8722" y="1312343"/>
            <a:ext cx="2080019" cy="124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832431" y="1151563"/>
            <a:ext cx="4866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>
                <a:solidFill>
                  <a:srgbClr val="C00000"/>
                </a:solidFill>
              </a:rPr>
              <a:t>Ta</a:t>
            </a:r>
            <a:r>
              <a:rPr lang="en-US" sz="9600" dirty="0"/>
              <a:t>f3alu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0A893-6F9E-2DB4-E2FE-17AC6E6C10A5}"/>
              </a:ext>
            </a:extLst>
          </p:cNvPr>
          <p:cNvSpPr txBox="1"/>
          <p:nvPr/>
        </p:nvSpPr>
        <p:spPr>
          <a:xfrm>
            <a:off x="1741577" y="4690774"/>
            <a:ext cx="4301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ar-SA" sz="6000" b="1" dirty="0"/>
              <a:t>)</a:t>
            </a:r>
            <a:r>
              <a:rPr lang="en-US" sz="6000" b="1" dirty="0"/>
              <a:t>Prefix</a:t>
            </a:r>
            <a:r>
              <a:rPr lang="en-US" sz="6000" dirty="0"/>
              <a:t>: </a:t>
            </a:r>
            <a:r>
              <a:rPr lang="ar-SA" sz="7200" dirty="0" err="1">
                <a:solidFill>
                  <a:srgbClr val="C00000"/>
                </a:solidFill>
              </a:rPr>
              <a:t>تَ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9936A-B0B5-D764-3D65-F6A939314892}"/>
              </a:ext>
            </a:extLst>
          </p:cNvPr>
          <p:cNvSpPr txBox="1"/>
          <p:nvPr/>
        </p:nvSpPr>
        <p:spPr>
          <a:xfrm>
            <a:off x="5318235" y="4690774"/>
            <a:ext cx="442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ar-SA" sz="6000" b="1" dirty="0"/>
              <a:t>،</a:t>
            </a:r>
            <a:r>
              <a:rPr lang="en-US" sz="6000" b="1" dirty="0"/>
              <a:t>Suffix</a:t>
            </a:r>
            <a:r>
              <a:rPr lang="en-US" sz="6000" dirty="0"/>
              <a:t>: </a:t>
            </a:r>
            <a:r>
              <a:rPr lang="ar-SA" sz="6000" dirty="0"/>
              <a:t>(</a:t>
            </a:r>
            <a:r>
              <a:rPr lang="ar-SA" sz="7200" dirty="0">
                <a:solidFill>
                  <a:srgbClr val="8BAE65"/>
                </a:solidFill>
              </a:rPr>
              <a:t>يْنَ</a:t>
            </a:r>
            <a:endParaRPr lang="en-US" sz="7200" dirty="0">
              <a:solidFill>
                <a:srgbClr val="8BAE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9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F3584371-24BD-FE62-C924-442DCE0695D8}"/>
              </a:ext>
            </a:extLst>
          </p:cNvPr>
          <p:cNvSpPr/>
          <p:nvPr/>
        </p:nvSpPr>
        <p:spPr>
          <a:xfrm>
            <a:off x="7872248" y="3466606"/>
            <a:ext cx="462455" cy="358408"/>
          </a:xfrm>
          <a:prstGeom prst="ellipse">
            <a:avLst/>
          </a:prstGeom>
          <a:solidFill>
            <a:srgbClr val="8BAE65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297188" y="2193798"/>
            <a:ext cx="30585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0000" dirty="0">
                <a:solidFill>
                  <a:srgbClr val="C00000"/>
                </a:solidFill>
              </a:rPr>
              <a:t>تَ</a:t>
            </a:r>
            <a:r>
              <a:rPr lang="ar-SA" sz="10000" dirty="0">
                <a:solidFill>
                  <a:srgbClr val="1F5EA5"/>
                </a:solidFill>
              </a:rPr>
              <a:t>فْعَلِ</a:t>
            </a:r>
            <a:r>
              <a:rPr lang="ar-SA" sz="10000" dirty="0">
                <a:solidFill>
                  <a:srgbClr val="8BAE65"/>
                </a:solidFill>
              </a:rPr>
              <a:t>يْنَ</a:t>
            </a:r>
            <a:endParaRPr lang="en-US" sz="10000" dirty="0">
              <a:solidFill>
                <a:srgbClr val="8BAE6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-596778" y="3825014"/>
            <a:ext cx="529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6000" dirty="0"/>
              <a:t>(</a:t>
            </a:r>
            <a:r>
              <a:rPr lang="en-US" sz="6000" dirty="0">
                <a:solidFill>
                  <a:srgbClr val="C00000"/>
                </a:solidFill>
              </a:rPr>
              <a:t>You F.</a:t>
            </a:r>
            <a:r>
              <a:rPr lang="en-US" sz="6000" dirty="0"/>
              <a:t> </a:t>
            </a:r>
            <a:r>
              <a:rPr lang="en-US" sz="6000" dirty="0">
                <a:solidFill>
                  <a:srgbClr val="1F5EA5"/>
                </a:solidFill>
              </a:rPr>
              <a:t>Do</a:t>
            </a:r>
            <a:r>
              <a:rPr lang="en-US" sz="6000" dirty="0"/>
              <a:t>)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9279" y="2552206"/>
            <a:ext cx="1731776" cy="10391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7641652" y="4195186"/>
            <a:ext cx="249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200" dirty="0">
                <a:solidFill>
                  <a:srgbClr val="1F5EA5"/>
                </a:solidFill>
              </a:rPr>
              <a:t>f3ali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A9717-AC38-E75E-6F27-92F779226691}"/>
              </a:ext>
            </a:extLst>
          </p:cNvPr>
          <p:cNvSpPr txBox="1"/>
          <p:nvPr/>
        </p:nvSpPr>
        <p:spPr>
          <a:xfrm>
            <a:off x="10786986" y="2048820"/>
            <a:ext cx="1192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0000" dirty="0" err="1">
                <a:solidFill>
                  <a:srgbClr val="C00000"/>
                </a:solidFill>
              </a:rPr>
              <a:t>تَ</a:t>
            </a:r>
            <a:endParaRPr lang="en-US" sz="10000" dirty="0">
              <a:solidFill>
                <a:srgbClr val="C00000"/>
              </a:solidFill>
            </a:endParaRPr>
          </a:p>
        </p:txBody>
      </p:sp>
      <p:pic>
        <p:nvPicPr>
          <p:cNvPr id="8" name="Graphic 7" descr="Add with solid fill">
            <a:extLst>
              <a:ext uri="{FF2B5EF4-FFF2-40B4-BE49-F238E27FC236}">
                <a16:creationId xmlns:a16="http://schemas.microsoft.com/office/drawing/2014/main" id="{B8A1F97D-75CB-F09D-28E3-8BD829B46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0270" y="250645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07214-879C-2480-B91E-CCA12469CB11}"/>
              </a:ext>
            </a:extLst>
          </p:cNvPr>
          <p:cNvSpPr txBox="1"/>
          <p:nvPr/>
        </p:nvSpPr>
        <p:spPr>
          <a:xfrm>
            <a:off x="7740251" y="2175966"/>
            <a:ext cx="20800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0000" dirty="0">
                <a:solidFill>
                  <a:srgbClr val="1F5EA5"/>
                </a:solidFill>
              </a:rPr>
              <a:t>فْعَلِ</a:t>
            </a:r>
            <a:endParaRPr lang="en-US" sz="10000" dirty="0">
              <a:solidFill>
                <a:srgbClr val="1F5EA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83243-7359-50DE-5E60-42452E4453B7}"/>
              </a:ext>
            </a:extLst>
          </p:cNvPr>
          <p:cNvSpPr txBox="1"/>
          <p:nvPr/>
        </p:nvSpPr>
        <p:spPr>
          <a:xfrm>
            <a:off x="10389397" y="4010521"/>
            <a:ext cx="1697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>
                <a:solidFill>
                  <a:srgbClr val="C00000"/>
                </a:solidFill>
              </a:rPr>
              <a:t>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DA74C-E83C-5191-5036-95B70D8E9541}"/>
              </a:ext>
            </a:extLst>
          </p:cNvPr>
          <p:cNvSpPr txBox="1"/>
          <p:nvPr/>
        </p:nvSpPr>
        <p:spPr>
          <a:xfrm>
            <a:off x="7203363" y="795844"/>
            <a:ext cx="292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4000" b="1" dirty="0">
                <a:solidFill>
                  <a:srgbClr val="1F5EA5"/>
                </a:solidFill>
              </a:rPr>
              <a:t>Verb Stem </a:t>
            </a:r>
          </a:p>
          <a:p>
            <a:pPr marL="0" algn="ctr" defTabSz="914400" rtl="0" eaLnBrk="1" latinLnBrk="0" hangingPunct="1"/>
            <a:r>
              <a:rPr lang="en-US" sz="4000" b="1" dirty="0">
                <a:solidFill>
                  <a:srgbClr val="1F5EA5"/>
                </a:solidFill>
              </a:rPr>
              <a:t>(root)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E505-284C-85CF-5BE5-94307DD7CC32}"/>
              </a:ext>
            </a:extLst>
          </p:cNvPr>
          <p:cNvSpPr txBox="1"/>
          <p:nvPr/>
        </p:nvSpPr>
        <p:spPr>
          <a:xfrm>
            <a:off x="9942786" y="795844"/>
            <a:ext cx="2346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4000" b="1" dirty="0">
                <a:solidFill>
                  <a:srgbClr val="C00000"/>
                </a:solidFill>
              </a:rPr>
              <a:t>Person </a:t>
            </a:r>
          </a:p>
          <a:p>
            <a:pPr marL="0" algn="ctr" defTabSz="914400" rtl="0" eaLnBrk="1" latinLnBrk="0" hangingPunct="1"/>
            <a:r>
              <a:rPr lang="en-US" sz="4000" b="1" dirty="0">
                <a:solidFill>
                  <a:srgbClr val="C00000"/>
                </a:solidFill>
              </a:rPr>
              <a:t>Prefix</a:t>
            </a:r>
          </a:p>
        </p:txBody>
      </p:sp>
      <p:pic>
        <p:nvPicPr>
          <p:cNvPr id="12" name="Graphic 11" descr="Add with solid fill">
            <a:extLst>
              <a:ext uri="{FF2B5EF4-FFF2-40B4-BE49-F238E27FC236}">
                <a16:creationId xmlns:a16="http://schemas.microsoft.com/office/drawing/2014/main" id="{6768416F-133E-D89A-A114-DBCA6999B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68651" y="2552206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7731FF-E133-C654-D682-474F14C396BC}"/>
              </a:ext>
            </a:extLst>
          </p:cNvPr>
          <p:cNvSpPr txBox="1"/>
          <p:nvPr/>
        </p:nvSpPr>
        <p:spPr>
          <a:xfrm>
            <a:off x="4865728" y="2148043"/>
            <a:ext cx="1731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0000" dirty="0">
                <a:solidFill>
                  <a:srgbClr val="8BAE65"/>
                </a:solidFill>
              </a:rPr>
              <a:t>يْنَ</a:t>
            </a:r>
            <a:endParaRPr lang="en-US" sz="10000" dirty="0">
              <a:solidFill>
                <a:srgbClr val="8BAE6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DB5A8-4925-DC6A-A2CF-FCC325648365}"/>
              </a:ext>
            </a:extLst>
          </p:cNvPr>
          <p:cNvSpPr txBox="1"/>
          <p:nvPr/>
        </p:nvSpPr>
        <p:spPr>
          <a:xfrm>
            <a:off x="4850524" y="4183422"/>
            <a:ext cx="249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7200" dirty="0" err="1">
                <a:solidFill>
                  <a:srgbClr val="8BAE65"/>
                </a:solidFill>
              </a:rPr>
              <a:t>iina</a:t>
            </a:r>
            <a:endParaRPr lang="en-US" sz="7200" dirty="0">
              <a:solidFill>
                <a:srgbClr val="8BAE6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7B19D8-5090-3155-E957-489E648E8BE8}"/>
              </a:ext>
            </a:extLst>
          </p:cNvPr>
          <p:cNvSpPr txBox="1"/>
          <p:nvPr/>
        </p:nvSpPr>
        <p:spPr>
          <a:xfrm>
            <a:off x="4297980" y="807786"/>
            <a:ext cx="2346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4000" b="1" dirty="0">
                <a:solidFill>
                  <a:srgbClr val="8BAE65"/>
                </a:solidFill>
              </a:rPr>
              <a:t>Person Suffix</a:t>
            </a:r>
          </a:p>
        </p:txBody>
      </p:sp>
    </p:spTree>
    <p:extLst>
      <p:ext uri="{BB962C8B-B14F-4D97-AF65-F5344CB8AC3E}">
        <p14:creationId xmlns:p14="http://schemas.microsoft.com/office/powerpoint/2010/main" val="283239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26DE-8A48-A1BA-50CA-76F872C6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98" y="1156138"/>
            <a:ext cx="6053958" cy="35867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Arabic Verb conjugation</a:t>
            </a:r>
            <a:r>
              <a:rPr lang="ar-SA" sz="3600" dirty="0"/>
              <a:t>:</a:t>
            </a:r>
            <a:r>
              <a:rPr lang="en-US" sz="3600" dirty="0"/>
              <a:t> </a:t>
            </a:r>
            <a:br>
              <a:rPr lang="ar-SA" sz="3600" dirty="0"/>
            </a:br>
            <a:r>
              <a:rPr lang="en-US" sz="3200" i="1" dirty="0"/>
              <a:t>person and number</a:t>
            </a:r>
            <a:br>
              <a:rPr lang="ar-SA" sz="3200" dirty="0"/>
            </a:br>
            <a:br>
              <a:rPr lang="en-US" sz="3200" dirty="0"/>
            </a:br>
            <a:r>
              <a:rPr lang="ar-SA" sz="3200" dirty="0"/>
              <a:t>تَصْرِيْفُ الفِعْلِ حَسَبُ الشَّخْصِ وَالعَدَدِ</a:t>
            </a:r>
            <a:endParaRPr lang="en-US" sz="3200" dirty="0"/>
          </a:p>
        </p:txBody>
      </p:sp>
      <p:pic>
        <p:nvPicPr>
          <p:cNvPr id="16" name="Picture 15" descr="Shadows of a camel caravan travelling in the sand dunes">
            <a:extLst>
              <a:ext uri="{FF2B5EF4-FFF2-40B4-BE49-F238E27FC236}">
                <a16:creationId xmlns:a16="http://schemas.microsoft.com/office/drawing/2014/main" id="{8DCB7145-3D13-9390-7554-DB9F09C2A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28" r="13725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9228083" y="807304"/>
            <a:ext cx="183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أَ</a:t>
            </a:r>
            <a:r>
              <a:rPr lang="ar-SA" sz="8000" dirty="0"/>
              <a:t>فْعَلُ</a:t>
            </a:r>
            <a:endParaRPr lang="en-US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2381505" y="980094"/>
            <a:ext cx="183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I</a:t>
            </a:r>
            <a:r>
              <a:rPr lang="en-US" sz="5400" dirty="0"/>
              <a:t> Do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1179291"/>
            <a:ext cx="1112261" cy="667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5116282" y="1007359"/>
            <a:ext cx="238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A</a:t>
            </a:r>
            <a:r>
              <a:rPr lang="en-US" sz="5400" dirty="0"/>
              <a:t>f3alu</a:t>
            </a:r>
          </a:p>
        </p:txBody>
      </p:sp>
      <p:pic>
        <p:nvPicPr>
          <p:cNvPr id="3" name="Graphic 2" descr="Arrow: Straight with solid fill">
            <a:extLst>
              <a:ext uri="{FF2B5EF4-FFF2-40B4-BE49-F238E27FC236}">
                <a16:creationId xmlns:a16="http://schemas.microsoft.com/office/drawing/2014/main" id="{3B0F94F8-EF74-944C-21F5-C9A7D1F30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2745" y="1179291"/>
            <a:ext cx="1112261" cy="667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F7A61-3230-0502-6B64-026B548D441B}"/>
              </a:ext>
            </a:extLst>
          </p:cNvPr>
          <p:cNvSpPr txBox="1"/>
          <p:nvPr/>
        </p:nvSpPr>
        <p:spPr>
          <a:xfrm>
            <a:off x="9228083" y="1843117"/>
            <a:ext cx="183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تَ</a:t>
            </a:r>
            <a:r>
              <a:rPr lang="ar-SA" sz="8000" dirty="0"/>
              <a:t>فْعَلُ</a:t>
            </a:r>
            <a:endParaRPr lang="en-US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37E60-2AB9-E370-0A93-ADDB0AFE15D5}"/>
              </a:ext>
            </a:extLst>
          </p:cNvPr>
          <p:cNvSpPr txBox="1"/>
          <p:nvPr/>
        </p:nvSpPr>
        <p:spPr>
          <a:xfrm>
            <a:off x="370767" y="2087142"/>
            <a:ext cx="352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You M.</a:t>
            </a:r>
            <a:r>
              <a:rPr lang="en-US" sz="5400" dirty="0"/>
              <a:t> Do</a:t>
            </a:r>
          </a:p>
        </p:txBody>
      </p:sp>
      <p:pic>
        <p:nvPicPr>
          <p:cNvPr id="9" name="Graphic 8" descr="Arrow: Straight with solid fill">
            <a:extLst>
              <a:ext uri="{FF2B5EF4-FFF2-40B4-BE49-F238E27FC236}">
                <a16:creationId xmlns:a16="http://schemas.microsoft.com/office/drawing/2014/main" id="{F043ED42-5F95-57F1-E5AD-8F7143F32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2215105"/>
            <a:ext cx="1112261" cy="66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19449-4D7D-5955-4737-7B3A7A78B52A}"/>
              </a:ext>
            </a:extLst>
          </p:cNvPr>
          <p:cNvSpPr txBox="1"/>
          <p:nvPr/>
        </p:nvSpPr>
        <p:spPr>
          <a:xfrm>
            <a:off x="5095262" y="2043172"/>
            <a:ext cx="248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Ta</a:t>
            </a:r>
            <a:r>
              <a:rPr lang="en-US" sz="5400" dirty="0"/>
              <a:t>f3alu</a:t>
            </a:r>
          </a:p>
        </p:txBody>
      </p:sp>
      <p:pic>
        <p:nvPicPr>
          <p:cNvPr id="11" name="Graphic 10" descr="Arrow: Straight with solid fill">
            <a:extLst>
              <a:ext uri="{FF2B5EF4-FFF2-40B4-BE49-F238E27FC236}">
                <a16:creationId xmlns:a16="http://schemas.microsoft.com/office/drawing/2014/main" id="{686244F2-7433-B5D6-03A2-2F2A0CB82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2745" y="2215105"/>
            <a:ext cx="1112261" cy="667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33290-D597-CC2E-4409-F4F7D1225FF0}"/>
              </a:ext>
            </a:extLst>
          </p:cNvPr>
          <p:cNvSpPr txBox="1"/>
          <p:nvPr/>
        </p:nvSpPr>
        <p:spPr>
          <a:xfrm>
            <a:off x="676107" y="3120546"/>
            <a:ext cx="3410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You F.</a:t>
            </a:r>
            <a:r>
              <a:rPr lang="en-US" sz="5400" dirty="0"/>
              <a:t> Do</a:t>
            </a:r>
          </a:p>
        </p:txBody>
      </p:sp>
      <p:pic>
        <p:nvPicPr>
          <p:cNvPr id="13" name="Graphic 12" descr="Arrow: Straight with solid fill">
            <a:extLst>
              <a:ext uri="{FF2B5EF4-FFF2-40B4-BE49-F238E27FC236}">
                <a16:creationId xmlns:a16="http://schemas.microsoft.com/office/drawing/2014/main" id="{AE0A0DC5-D5E6-224E-F014-58ADA631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3233025"/>
            <a:ext cx="1112261" cy="667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B418AA-EE55-3D71-902B-1DB3353B7D77}"/>
              </a:ext>
            </a:extLst>
          </p:cNvPr>
          <p:cNvSpPr txBox="1"/>
          <p:nvPr/>
        </p:nvSpPr>
        <p:spPr>
          <a:xfrm>
            <a:off x="4881866" y="3061092"/>
            <a:ext cx="316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Ta</a:t>
            </a:r>
            <a:r>
              <a:rPr lang="en-US" sz="5400" dirty="0"/>
              <a:t>f3al</a:t>
            </a:r>
            <a:r>
              <a:rPr lang="en-US" sz="5400" dirty="0">
                <a:solidFill>
                  <a:srgbClr val="8BAE65"/>
                </a:solidFill>
              </a:rPr>
              <a:t>iina</a:t>
            </a:r>
          </a:p>
        </p:txBody>
      </p:sp>
      <p:pic>
        <p:nvPicPr>
          <p:cNvPr id="15" name="Graphic 14" descr="Arrow: Straight with solid fill">
            <a:extLst>
              <a:ext uri="{FF2B5EF4-FFF2-40B4-BE49-F238E27FC236}">
                <a16:creationId xmlns:a16="http://schemas.microsoft.com/office/drawing/2014/main" id="{2C025A19-7E3F-751A-95B8-3351FE2D7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2745" y="3233025"/>
            <a:ext cx="1112261" cy="6674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89D4E5-5F3A-D262-F8B9-66533148AB5D}"/>
              </a:ext>
            </a:extLst>
          </p:cNvPr>
          <p:cNvSpPr txBox="1"/>
          <p:nvPr/>
        </p:nvSpPr>
        <p:spPr>
          <a:xfrm>
            <a:off x="9041802" y="2977100"/>
            <a:ext cx="2109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تَ</a:t>
            </a:r>
            <a:r>
              <a:rPr lang="ar-SA" sz="8000" dirty="0"/>
              <a:t>فْعَلِ</a:t>
            </a:r>
            <a:r>
              <a:rPr lang="ar-SA" sz="8000" dirty="0">
                <a:solidFill>
                  <a:srgbClr val="8BAE65"/>
                </a:solidFill>
              </a:rPr>
              <a:t>يْن</a:t>
            </a:r>
            <a:r>
              <a:rPr lang="ar-SA" sz="8000" dirty="0"/>
              <a:t>َ</a:t>
            </a:r>
            <a:endParaRPr lang="en-US" sz="8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626F5-DF2E-256F-C398-F894D7E58403}"/>
              </a:ext>
            </a:extLst>
          </p:cNvPr>
          <p:cNvSpPr txBox="1"/>
          <p:nvPr/>
        </p:nvSpPr>
        <p:spPr>
          <a:xfrm>
            <a:off x="9228083" y="4012913"/>
            <a:ext cx="183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يَ</a:t>
            </a:r>
            <a:r>
              <a:rPr lang="ar-SA" sz="8000" dirty="0"/>
              <a:t>فْعَلُ</a:t>
            </a:r>
            <a:endParaRPr lang="en-US" sz="8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685A38-8250-8B13-40F6-6B37BD5D9F90}"/>
              </a:ext>
            </a:extLst>
          </p:cNvPr>
          <p:cNvSpPr txBox="1"/>
          <p:nvPr/>
        </p:nvSpPr>
        <p:spPr>
          <a:xfrm>
            <a:off x="830318" y="4256937"/>
            <a:ext cx="293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He</a:t>
            </a:r>
            <a:r>
              <a:rPr lang="en-US" sz="5400" dirty="0"/>
              <a:t> Does</a:t>
            </a:r>
          </a:p>
        </p:txBody>
      </p:sp>
      <p:pic>
        <p:nvPicPr>
          <p:cNvPr id="19" name="Graphic 18" descr="Arrow: Straight with solid fill">
            <a:extLst>
              <a:ext uri="{FF2B5EF4-FFF2-40B4-BE49-F238E27FC236}">
                <a16:creationId xmlns:a16="http://schemas.microsoft.com/office/drawing/2014/main" id="{43A8A1B1-1F86-1BF4-0649-E137D547B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4384900"/>
            <a:ext cx="1112261" cy="6674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55C632-DA3A-65C0-EFBE-CEDA16D86D63}"/>
              </a:ext>
            </a:extLst>
          </p:cNvPr>
          <p:cNvSpPr txBox="1"/>
          <p:nvPr/>
        </p:nvSpPr>
        <p:spPr>
          <a:xfrm>
            <a:off x="5116282" y="4212967"/>
            <a:ext cx="257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Ya</a:t>
            </a:r>
            <a:r>
              <a:rPr lang="en-US" sz="5400" dirty="0"/>
              <a:t>f3alu</a:t>
            </a:r>
          </a:p>
        </p:txBody>
      </p:sp>
      <p:pic>
        <p:nvPicPr>
          <p:cNvPr id="21" name="Graphic 20" descr="Arrow: Straight with solid fill">
            <a:extLst>
              <a:ext uri="{FF2B5EF4-FFF2-40B4-BE49-F238E27FC236}">
                <a16:creationId xmlns:a16="http://schemas.microsoft.com/office/drawing/2014/main" id="{32ABF812-4E1F-04EE-7252-9DA7BA33B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2745" y="4384900"/>
            <a:ext cx="1112261" cy="6674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197DD4-96D8-F750-65D7-9AFE0903D8B4}"/>
              </a:ext>
            </a:extLst>
          </p:cNvPr>
          <p:cNvSpPr txBox="1"/>
          <p:nvPr/>
        </p:nvSpPr>
        <p:spPr>
          <a:xfrm>
            <a:off x="9228083" y="5048726"/>
            <a:ext cx="183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تَ</a:t>
            </a:r>
            <a:r>
              <a:rPr lang="ar-SA" sz="8000" dirty="0"/>
              <a:t>فْعَلُ</a:t>
            </a:r>
            <a:endParaRPr lang="en-US" sz="8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95F01-97AC-DF98-2493-1AFA7F6CBD18}"/>
              </a:ext>
            </a:extLst>
          </p:cNvPr>
          <p:cNvSpPr txBox="1"/>
          <p:nvPr/>
        </p:nvSpPr>
        <p:spPr>
          <a:xfrm>
            <a:off x="1026671" y="5292751"/>
            <a:ext cx="306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She </a:t>
            </a:r>
            <a:r>
              <a:rPr lang="en-US" sz="5400" dirty="0"/>
              <a:t>Does</a:t>
            </a:r>
          </a:p>
        </p:txBody>
      </p:sp>
      <p:pic>
        <p:nvPicPr>
          <p:cNvPr id="24" name="Graphic 23" descr="Arrow: Straight with solid fill">
            <a:extLst>
              <a:ext uri="{FF2B5EF4-FFF2-40B4-BE49-F238E27FC236}">
                <a16:creationId xmlns:a16="http://schemas.microsoft.com/office/drawing/2014/main" id="{D52F5736-27C6-AE56-D20E-3503F3BFB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5420714"/>
            <a:ext cx="1112261" cy="667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73D7A4-D8B8-A2D3-8177-C4A7F203C9C1}"/>
              </a:ext>
            </a:extLst>
          </p:cNvPr>
          <p:cNvSpPr txBox="1"/>
          <p:nvPr/>
        </p:nvSpPr>
        <p:spPr>
          <a:xfrm>
            <a:off x="5121324" y="5248780"/>
            <a:ext cx="254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Ta</a:t>
            </a:r>
            <a:r>
              <a:rPr lang="en-US" sz="5400" dirty="0"/>
              <a:t>f3alu</a:t>
            </a:r>
          </a:p>
        </p:txBody>
      </p:sp>
      <p:pic>
        <p:nvPicPr>
          <p:cNvPr id="26" name="Graphic 25" descr="Arrow: Straight with solid fill">
            <a:extLst>
              <a:ext uri="{FF2B5EF4-FFF2-40B4-BE49-F238E27FC236}">
                <a16:creationId xmlns:a16="http://schemas.microsoft.com/office/drawing/2014/main" id="{A133B1B0-0BFE-3917-F447-9F76232F5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2745" y="5420714"/>
            <a:ext cx="1112261" cy="6674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EDB5A16-F007-37E4-E6F9-8238ADBBD444}"/>
              </a:ext>
            </a:extLst>
          </p:cNvPr>
          <p:cNvSpPr txBox="1"/>
          <p:nvPr/>
        </p:nvSpPr>
        <p:spPr>
          <a:xfrm>
            <a:off x="3380509" y="235527"/>
            <a:ext cx="566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Singular Verb Persons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07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43"/>
    </mc:Choice>
    <mc:Fallback xmlns="">
      <p:transition spd="slow" advTm="31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9828894" y="807304"/>
            <a:ext cx="2142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نَ</a:t>
            </a:r>
            <a:r>
              <a:rPr lang="ar-SA" sz="8000" dirty="0"/>
              <a:t>فْعَلُ</a:t>
            </a:r>
            <a:endParaRPr lang="en-US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1745005" y="1034488"/>
            <a:ext cx="2033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400" dirty="0">
                <a:solidFill>
                  <a:srgbClr val="C00000"/>
                </a:solidFill>
              </a:rPr>
              <a:t>We</a:t>
            </a:r>
            <a:r>
              <a:rPr lang="en-US" sz="4400" dirty="0"/>
              <a:t> Do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1179291"/>
            <a:ext cx="1112261" cy="667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4865101" y="1007359"/>
            <a:ext cx="2636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800" dirty="0">
                <a:solidFill>
                  <a:srgbClr val="C00000"/>
                </a:solidFill>
              </a:rPr>
              <a:t>Na</a:t>
            </a:r>
            <a:r>
              <a:rPr lang="en-US" sz="4800" dirty="0"/>
              <a:t>f3alu</a:t>
            </a:r>
          </a:p>
        </p:txBody>
      </p:sp>
      <p:pic>
        <p:nvPicPr>
          <p:cNvPr id="3" name="Graphic 2" descr="Arrow: Straight with solid fill">
            <a:extLst>
              <a:ext uri="{FF2B5EF4-FFF2-40B4-BE49-F238E27FC236}">
                <a16:creationId xmlns:a16="http://schemas.microsoft.com/office/drawing/2014/main" id="{3B0F94F8-EF74-944C-21F5-C9A7D1F30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292" y="1179291"/>
            <a:ext cx="1229410" cy="667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F7A61-3230-0502-6B64-026B548D441B}"/>
              </a:ext>
            </a:extLst>
          </p:cNvPr>
          <p:cNvSpPr txBox="1"/>
          <p:nvPr/>
        </p:nvSpPr>
        <p:spPr>
          <a:xfrm>
            <a:off x="9228082" y="1843117"/>
            <a:ext cx="245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تَ</a:t>
            </a:r>
            <a:r>
              <a:rPr lang="ar-SA" sz="8000" dirty="0"/>
              <a:t>فْعَلُ</a:t>
            </a:r>
            <a:r>
              <a:rPr lang="ar-SA" sz="8000" dirty="0">
                <a:solidFill>
                  <a:srgbClr val="8BAE65"/>
                </a:solidFill>
              </a:rPr>
              <a:t>وْن</a:t>
            </a:r>
            <a:r>
              <a:rPr lang="ar-SA" sz="8000" dirty="0"/>
              <a:t>َ</a:t>
            </a:r>
            <a:endParaRPr lang="en-US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37E60-2AB9-E370-0A93-ADDB0AFE15D5}"/>
              </a:ext>
            </a:extLst>
          </p:cNvPr>
          <p:cNvSpPr txBox="1"/>
          <p:nvPr/>
        </p:nvSpPr>
        <p:spPr>
          <a:xfrm>
            <a:off x="57677" y="2102626"/>
            <a:ext cx="3890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400" dirty="0">
                <a:solidFill>
                  <a:srgbClr val="C00000"/>
                </a:solidFill>
              </a:rPr>
              <a:t>You </a:t>
            </a:r>
            <a:r>
              <a:rPr lang="en-US" sz="4400" dirty="0" err="1">
                <a:solidFill>
                  <a:srgbClr val="C00000"/>
                </a:solidFill>
              </a:rPr>
              <a:t>M.Pl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lang="en-US" sz="4400" dirty="0"/>
              <a:t> Do</a:t>
            </a:r>
          </a:p>
        </p:txBody>
      </p:sp>
      <p:pic>
        <p:nvPicPr>
          <p:cNvPr id="9" name="Graphic 8" descr="Arrow: Straight with solid fill">
            <a:extLst>
              <a:ext uri="{FF2B5EF4-FFF2-40B4-BE49-F238E27FC236}">
                <a16:creationId xmlns:a16="http://schemas.microsoft.com/office/drawing/2014/main" id="{F043ED42-5F95-57F1-E5AD-8F7143F32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2215105"/>
            <a:ext cx="1112261" cy="66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19449-4D7D-5955-4737-7B3A7A78B52A}"/>
              </a:ext>
            </a:extLst>
          </p:cNvPr>
          <p:cNvSpPr txBox="1"/>
          <p:nvPr/>
        </p:nvSpPr>
        <p:spPr>
          <a:xfrm>
            <a:off x="4833011" y="2043172"/>
            <a:ext cx="316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800" dirty="0">
                <a:solidFill>
                  <a:srgbClr val="C00000"/>
                </a:solidFill>
              </a:rPr>
              <a:t>Ta</a:t>
            </a:r>
            <a:r>
              <a:rPr lang="en-US" sz="4800" dirty="0"/>
              <a:t>f3al</a:t>
            </a:r>
            <a:r>
              <a:rPr lang="en-US" sz="4800" dirty="0">
                <a:solidFill>
                  <a:srgbClr val="8BAE65"/>
                </a:solidFill>
              </a:rPr>
              <a:t>uuna</a:t>
            </a:r>
          </a:p>
        </p:txBody>
      </p:sp>
      <p:pic>
        <p:nvPicPr>
          <p:cNvPr id="11" name="Graphic 10" descr="Arrow: Straight with solid fill">
            <a:extLst>
              <a:ext uri="{FF2B5EF4-FFF2-40B4-BE49-F238E27FC236}">
                <a16:creationId xmlns:a16="http://schemas.microsoft.com/office/drawing/2014/main" id="{686244F2-7433-B5D6-03A2-2F2A0CB82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292" y="2215105"/>
            <a:ext cx="1229410" cy="667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33290-D597-CC2E-4409-F4F7D1225FF0}"/>
              </a:ext>
            </a:extLst>
          </p:cNvPr>
          <p:cNvSpPr txBox="1"/>
          <p:nvPr/>
        </p:nvSpPr>
        <p:spPr>
          <a:xfrm>
            <a:off x="316865" y="3120546"/>
            <a:ext cx="377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400" dirty="0">
                <a:solidFill>
                  <a:srgbClr val="C00000"/>
                </a:solidFill>
              </a:rPr>
              <a:t>You </a:t>
            </a:r>
            <a:r>
              <a:rPr lang="en-US" sz="4400" dirty="0" err="1">
                <a:solidFill>
                  <a:srgbClr val="C00000"/>
                </a:solidFill>
              </a:rPr>
              <a:t>F.Pl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lang="en-US" sz="4400" dirty="0"/>
              <a:t> Do</a:t>
            </a:r>
          </a:p>
        </p:txBody>
      </p:sp>
      <p:pic>
        <p:nvPicPr>
          <p:cNvPr id="13" name="Graphic 12" descr="Arrow: Straight with solid fill">
            <a:extLst>
              <a:ext uri="{FF2B5EF4-FFF2-40B4-BE49-F238E27FC236}">
                <a16:creationId xmlns:a16="http://schemas.microsoft.com/office/drawing/2014/main" id="{AE0A0DC5-D5E6-224E-F014-58ADA631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3233025"/>
            <a:ext cx="1112261" cy="667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B418AA-EE55-3D71-902B-1DB3353B7D77}"/>
              </a:ext>
            </a:extLst>
          </p:cNvPr>
          <p:cNvSpPr txBox="1"/>
          <p:nvPr/>
        </p:nvSpPr>
        <p:spPr>
          <a:xfrm>
            <a:off x="4881866" y="3061092"/>
            <a:ext cx="316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Ta</a:t>
            </a:r>
            <a:r>
              <a:rPr lang="en-US" sz="5400" dirty="0"/>
              <a:t>f3al</a:t>
            </a:r>
            <a:r>
              <a:rPr lang="en-US" sz="5400" dirty="0">
                <a:solidFill>
                  <a:srgbClr val="8BAE65"/>
                </a:solidFill>
              </a:rPr>
              <a:t>na</a:t>
            </a:r>
            <a:endParaRPr lang="en-US" sz="5400" dirty="0"/>
          </a:p>
        </p:txBody>
      </p:sp>
      <p:pic>
        <p:nvPicPr>
          <p:cNvPr id="15" name="Graphic 14" descr="Arrow: Straight with solid fill">
            <a:extLst>
              <a:ext uri="{FF2B5EF4-FFF2-40B4-BE49-F238E27FC236}">
                <a16:creationId xmlns:a16="http://schemas.microsoft.com/office/drawing/2014/main" id="{2C025A19-7E3F-751A-95B8-3351FE2D7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292" y="3233025"/>
            <a:ext cx="1229410" cy="6674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89D4E5-5F3A-D262-F8B9-66533148AB5D}"/>
              </a:ext>
            </a:extLst>
          </p:cNvPr>
          <p:cNvSpPr txBox="1"/>
          <p:nvPr/>
        </p:nvSpPr>
        <p:spPr>
          <a:xfrm>
            <a:off x="9671427" y="3022743"/>
            <a:ext cx="245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تَ</a:t>
            </a:r>
            <a:r>
              <a:rPr lang="ar-SA" sz="8000" dirty="0"/>
              <a:t>فْعلْ</a:t>
            </a:r>
            <a:r>
              <a:rPr lang="ar-SA" sz="8000" dirty="0">
                <a:solidFill>
                  <a:srgbClr val="8BAE65"/>
                </a:solidFill>
              </a:rPr>
              <a:t>ن</a:t>
            </a:r>
            <a:r>
              <a:rPr lang="ar-SA" sz="8000" dirty="0"/>
              <a:t>َ</a:t>
            </a:r>
            <a:endParaRPr lang="en-US" sz="8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626F5-DF2E-256F-C398-F894D7E58403}"/>
              </a:ext>
            </a:extLst>
          </p:cNvPr>
          <p:cNvSpPr txBox="1"/>
          <p:nvPr/>
        </p:nvSpPr>
        <p:spPr>
          <a:xfrm>
            <a:off x="9228082" y="4012913"/>
            <a:ext cx="2443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يَ</a:t>
            </a:r>
            <a:r>
              <a:rPr lang="ar-SA" sz="8000" dirty="0"/>
              <a:t>فْعَلُ</a:t>
            </a:r>
            <a:r>
              <a:rPr lang="ar-SA" sz="8000" dirty="0">
                <a:solidFill>
                  <a:srgbClr val="8BAE65"/>
                </a:solidFill>
              </a:rPr>
              <a:t>وْن</a:t>
            </a:r>
            <a:r>
              <a:rPr lang="ar-SA" sz="8000" dirty="0"/>
              <a:t>َ</a:t>
            </a:r>
            <a:endParaRPr lang="en-US" sz="8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685A38-8250-8B13-40F6-6B37BD5D9F90}"/>
              </a:ext>
            </a:extLst>
          </p:cNvPr>
          <p:cNvSpPr txBox="1"/>
          <p:nvPr/>
        </p:nvSpPr>
        <p:spPr>
          <a:xfrm>
            <a:off x="32204" y="4256937"/>
            <a:ext cx="3745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400" dirty="0">
                <a:solidFill>
                  <a:srgbClr val="C00000"/>
                </a:solidFill>
              </a:rPr>
              <a:t>They </a:t>
            </a:r>
            <a:r>
              <a:rPr lang="en-US" sz="4400" dirty="0" err="1">
                <a:solidFill>
                  <a:srgbClr val="C00000"/>
                </a:solidFill>
              </a:rPr>
              <a:t>M.Pl</a:t>
            </a:r>
            <a:r>
              <a:rPr lang="en-US" sz="4400" dirty="0"/>
              <a:t> Do</a:t>
            </a:r>
          </a:p>
        </p:txBody>
      </p:sp>
      <p:pic>
        <p:nvPicPr>
          <p:cNvPr id="19" name="Graphic 18" descr="Arrow: Straight with solid fill">
            <a:extLst>
              <a:ext uri="{FF2B5EF4-FFF2-40B4-BE49-F238E27FC236}">
                <a16:creationId xmlns:a16="http://schemas.microsoft.com/office/drawing/2014/main" id="{43A8A1B1-1F86-1BF4-0649-E137D547B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4384900"/>
            <a:ext cx="1112261" cy="6674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55C632-DA3A-65C0-EFBE-CEDA16D86D63}"/>
              </a:ext>
            </a:extLst>
          </p:cNvPr>
          <p:cNvSpPr txBox="1"/>
          <p:nvPr/>
        </p:nvSpPr>
        <p:spPr>
          <a:xfrm>
            <a:off x="4845482" y="4212967"/>
            <a:ext cx="315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800" dirty="0">
                <a:solidFill>
                  <a:srgbClr val="C00000"/>
                </a:solidFill>
              </a:rPr>
              <a:t>Ya</a:t>
            </a:r>
            <a:r>
              <a:rPr lang="en-US" sz="4800" dirty="0"/>
              <a:t>f3al</a:t>
            </a:r>
            <a:r>
              <a:rPr lang="en-US" sz="4800" dirty="0">
                <a:solidFill>
                  <a:srgbClr val="8BAE65"/>
                </a:solidFill>
              </a:rPr>
              <a:t>uuna</a:t>
            </a:r>
            <a:endParaRPr lang="en-US" sz="4800" dirty="0"/>
          </a:p>
        </p:txBody>
      </p:sp>
      <p:pic>
        <p:nvPicPr>
          <p:cNvPr id="21" name="Graphic 20" descr="Arrow: Straight with solid fill">
            <a:extLst>
              <a:ext uri="{FF2B5EF4-FFF2-40B4-BE49-F238E27FC236}">
                <a16:creationId xmlns:a16="http://schemas.microsoft.com/office/drawing/2014/main" id="{32ABF812-4E1F-04EE-7252-9DA7BA33B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292" y="4384900"/>
            <a:ext cx="1229410" cy="6674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197DD4-96D8-F750-65D7-9AFE0903D8B4}"/>
              </a:ext>
            </a:extLst>
          </p:cNvPr>
          <p:cNvSpPr txBox="1"/>
          <p:nvPr/>
        </p:nvSpPr>
        <p:spPr>
          <a:xfrm>
            <a:off x="9686194" y="5048725"/>
            <a:ext cx="198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>
                <a:solidFill>
                  <a:srgbClr val="C00000"/>
                </a:solidFill>
              </a:rPr>
              <a:t>يَ</a:t>
            </a:r>
            <a:r>
              <a:rPr lang="ar-SA" sz="8000" dirty="0"/>
              <a:t>فْعَلْ</a:t>
            </a:r>
            <a:r>
              <a:rPr lang="ar-SA" sz="8000" dirty="0">
                <a:solidFill>
                  <a:srgbClr val="8BAE65"/>
                </a:solidFill>
              </a:rPr>
              <a:t>ن</a:t>
            </a:r>
            <a:r>
              <a:rPr lang="ar-SA" sz="8000" dirty="0"/>
              <a:t>َ</a:t>
            </a:r>
            <a:endParaRPr lang="en-US" sz="8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95F01-97AC-DF98-2493-1AFA7F6CBD18}"/>
              </a:ext>
            </a:extLst>
          </p:cNvPr>
          <p:cNvSpPr txBox="1"/>
          <p:nvPr/>
        </p:nvSpPr>
        <p:spPr>
          <a:xfrm>
            <a:off x="130718" y="5300784"/>
            <a:ext cx="4027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400" dirty="0">
                <a:solidFill>
                  <a:srgbClr val="C00000"/>
                </a:solidFill>
              </a:rPr>
              <a:t>They </a:t>
            </a:r>
            <a:r>
              <a:rPr lang="en-US" sz="4400" dirty="0" err="1">
                <a:solidFill>
                  <a:srgbClr val="C00000"/>
                </a:solidFill>
              </a:rPr>
              <a:t>F.Pl</a:t>
            </a:r>
            <a:r>
              <a:rPr lang="en-US" sz="4400" dirty="0">
                <a:solidFill>
                  <a:srgbClr val="C00000"/>
                </a:solidFill>
              </a:rPr>
              <a:t>. </a:t>
            </a:r>
            <a:r>
              <a:rPr lang="en-US" sz="4400" dirty="0"/>
              <a:t>Do</a:t>
            </a:r>
          </a:p>
        </p:txBody>
      </p:sp>
      <p:pic>
        <p:nvPicPr>
          <p:cNvPr id="24" name="Graphic 23" descr="Arrow: Straight with solid fill">
            <a:extLst>
              <a:ext uri="{FF2B5EF4-FFF2-40B4-BE49-F238E27FC236}">
                <a16:creationId xmlns:a16="http://schemas.microsoft.com/office/drawing/2014/main" id="{D52F5736-27C6-AE56-D20E-3503F3BFB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541" y="5420714"/>
            <a:ext cx="1112261" cy="667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73D7A4-D8B8-A2D3-8177-C4A7F203C9C1}"/>
              </a:ext>
            </a:extLst>
          </p:cNvPr>
          <p:cNvSpPr txBox="1"/>
          <p:nvPr/>
        </p:nvSpPr>
        <p:spPr>
          <a:xfrm>
            <a:off x="4918852" y="5233436"/>
            <a:ext cx="281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800" dirty="0">
                <a:solidFill>
                  <a:srgbClr val="C00000"/>
                </a:solidFill>
              </a:rPr>
              <a:t>Ya</a:t>
            </a:r>
            <a:r>
              <a:rPr lang="en-US" sz="4800" dirty="0"/>
              <a:t>f3al</a:t>
            </a:r>
            <a:r>
              <a:rPr lang="en-US" sz="4800" dirty="0">
                <a:solidFill>
                  <a:srgbClr val="8BAE65"/>
                </a:solidFill>
              </a:rPr>
              <a:t>na</a:t>
            </a:r>
            <a:endParaRPr lang="en-US" sz="4800" dirty="0"/>
          </a:p>
        </p:txBody>
      </p:sp>
      <p:pic>
        <p:nvPicPr>
          <p:cNvPr id="26" name="Graphic 25" descr="Arrow: Straight with solid fill">
            <a:extLst>
              <a:ext uri="{FF2B5EF4-FFF2-40B4-BE49-F238E27FC236}">
                <a16:creationId xmlns:a16="http://schemas.microsoft.com/office/drawing/2014/main" id="{A133B1B0-0BFE-3917-F447-9F76232F5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292" y="5420714"/>
            <a:ext cx="1229410" cy="6674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4C7B1A-50DA-A673-F59C-AD84DE8EAE64}"/>
              </a:ext>
            </a:extLst>
          </p:cNvPr>
          <p:cNvSpPr txBox="1"/>
          <p:nvPr/>
        </p:nvSpPr>
        <p:spPr>
          <a:xfrm>
            <a:off x="3380509" y="235527"/>
            <a:ext cx="566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Plural Verb Persons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5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23"/>
    </mc:Choice>
    <mc:Fallback xmlns="">
      <p:transition spd="slow" advTm="4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2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oup of words&#10;&#10;Description automatically generated with medium confidence">
            <a:extLst>
              <a:ext uri="{FF2B5EF4-FFF2-40B4-BE49-F238E27FC236}">
                <a16:creationId xmlns:a16="http://schemas.microsoft.com/office/drawing/2014/main" id="{44F57D8D-F29F-6E3D-1044-1B2098D8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1" y="2000839"/>
            <a:ext cx="5666509" cy="3055867"/>
          </a:xfrm>
          <a:prstGeom prst="rect">
            <a:avLst/>
          </a:prstGeom>
        </p:spPr>
      </p:pic>
      <p:pic>
        <p:nvPicPr>
          <p:cNvPr id="9" name="Picture 8" descr="A diagram of different languages&#10;&#10;Description automatically generated">
            <a:extLst>
              <a:ext uri="{FF2B5EF4-FFF2-40B4-BE49-F238E27FC236}">
                <a16:creationId xmlns:a16="http://schemas.microsoft.com/office/drawing/2014/main" id="{6AD4D3B8-3C81-61AA-EB56-878C39C3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00839"/>
            <a:ext cx="5430405" cy="2987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E20438-EA52-DC0C-E5CB-3C7CD1F8952E}"/>
              </a:ext>
            </a:extLst>
          </p:cNvPr>
          <p:cNvSpPr txBox="1"/>
          <p:nvPr/>
        </p:nvSpPr>
        <p:spPr>
          <a:xfrm>
            <a:off x="3265353" y="1170709"/>
            <a:ext cx="566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800" b="1" dirty="0"/>
              <a:t>Full Verb Persons Chart</a:t>
            </a:r>
          </a:p>
        </p:txBody>
      </p:sp>
    </p:spTree>
    <p:extLst>
      <p:ext uri="{BB962C8B-B14F-4D97-AF65-F5344CB8AC3E}">
        <p14:creationId xmlns:p14="http://schemas.microsoft.com/office/powerpoint/2010/main" val="365761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26DE-8A48-A1BA-50CA-76F872C6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98" y="1156138"/>
            <a:ext cx="6053958" cy="35867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Arabic Verb conjugation</a:t>
            </a:r>
            <a:r>
              <a:rPr lang="ar-SA" sz="3600" dirty="0"/>
              <a:t>:</a:t>
            </a:r>
            <a:r>
              <a:rPr lang="en-US" sz="3600" dirty="0"/>
              <a:t> </a:t>
            </a:r>
            <a:br>
              <a:rPr lang="ar-SA" sz="3600" dirty="0"/>
            </a:br>
            <a:r>
              <a:rPr lang="en-US" sz="3200" i="1" dirty="0"/>
              <a:t>The past Tense</a:t>
            </a:r>
            <a:br>
              <a:rPr lang="en-US" sz="3200" dirty="0"/>
            </a:br>
            <a:r>
              <a:rPr lang="ar-SA" sz="3200" dirty="0"/>
              <a:t>الفِعْلِ المَاضِي</a:t>
            </a:r>
            <a:endParaRPr lang="en-US" sz="3200" dirty="0"/>
          </a:p>
        </p:txBody>
      </p:sp>
      <p:pic>
        <p:nvPicPr>
          <p:cNvPr id="16" name="Picture 15" descr="Shadows of a camel caravan travelling in the sand dunes">
            <a:extLst>
              <a:ext uri="{FF2B5EF4-FFF2-40B4-BE49-F238E27FC236}">
                <a16:creationId xmlns:a16="http://schemas.microsoft.com/office/drawing/2014/main" id="{8DCB7145-3D13-9390-7554-DB9F09C2A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28" r="13725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32928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-up of a wall&#10;&#10;Description automatically generated">
            <a:extLst>
              <a:ext uri="{FF2B5EF4-FFF2-40B4-BE49-F238E27FC236}">
                <a16:creationId xmlns:a16="http://schemas.microsoft.com/office/drawing/2014/main" id="{EE0D1281-287C-9A99-0865-F95BCE3BB4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3000"/>
          </a:blip>
          <a:srcRect b="15332"/>
          <a:stretch/>
        </p:blipFill>
        <p:spPr>
          <a:xfrm>
            <a:off x="-15039" y="0"/>
            <a:ext cx="12207039" cy="6858000"/>
          </a:xfrm>
          <a:prstGeom prst="rect">
            <a:avLst/>
          </a:prstGeom>
          <a:solidFill>
            <a:schemeClr val="bg1">
              <a:alpha val="6509"/>
            </a:schemeClr>
          </a:solidFill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9228083" y="807304"/>
            <a:ext cx="183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dirty="0"/>
              <a:t>فَعَلْ</a:t>
            </a:r>
            <a:r>
              <a:rPr lang="ar-SA" sz="8000" dirty="0">
                <a:solidFill>
                  <a:srgbClr val="FF0000"/>
                </a:solidFill>
              </a:rPr>
              <a:t>تُ</a:t>
            </a:r>
            <a:endParaRPr lang="en-US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2140205" y="980094"/>
            <a:ext cx="183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>
                <a:solidFill>
                  <a:srgbClr val="C00000"/>
                </a:solidFill>
              </a:rPr>
              <a:t>I</a:t>
            </a:r>
            <a:r>
              <a:rPr lang="en-US" sz="5400" dirty="0"/>
              <a:t> Did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9541" y="1179291"/>
            <a:ext cx="1112261" cy="667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5116282" y="1007359"/>
            <a:ext cx="238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5400" dirty="0"/>
              <a:t>Fa3al</a:t>
            </a:r>
            <a:r>
              <a:rPr lang="en-US" sz="5400" dirty="0">
                <a:solidFill>
                  <a:srgbClr val="C00000"/>
                </a:solidFill>
              </a:rPr>
              <a:t>tu</a:t>
            </a:r>
            <a:endParaRPr lang="en-US" sz="5400" dirty="0"/>
          </a:p>
        </p:txBody>
      </p:sp>
      <p:pic>
        <p:nvPicPr>
          <p:cNvPr id="3" name="Graphic 2" descr="Arrow: Straight with solid fill">
            <a:extLst>
              <a:ext uri="{FF2B5EF4-FFF2-40B4-BE49-F238E27FC236}">
                <a16:creationId xmlns:a16="http://schemas.microsoft.com/office/drawing/2014/main" id="{3B0F94F8-EF74-944C-21F5-C9A7D1F30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745" y="1179291"/>
            <a:ext cx="1112261" cy="667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F7A61-3230-0502-6B64-026B548D441B}"/>
              </a:ext>
            </a:extLst>
          </p:cNvPr>
          <p:cNvSpPr txBox="1"/>
          <p:nvPr/>
        </p:nvSpPr>
        <p:spPr>
          <a:xfrm>
            <a:off x="9228083" y="1843117"/>
            <a:ext cx="183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8000" dirty="0"/>
              <a:t>فَعَلْ</a:t>
            </a:r>
            <a:r>
              <a:rPr lang="ar-SA" sz="8000" dirty="0">
                <a:solidFill>
                  <a:srgbClr val="FF0000"/>
                </a:solidFill>
              </a:rPr>
              <a:t>تَ</a:t>
            </a:r>
            <a:endParaRPr lang="en-US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37E60-2AB9-E370-0A93-ADDB0AFE15D5}"/>
              </a:ext>
            </a:extLst>
          </p:cNvPr>
          <p:cNvSpPr txBox="1"/>
          <p:nvPr/>
        </p:nvSpPr>
        <p:spPr>
          <a:xfrm>
            <a:off x="165100" y="2087142"/>
            <a:ext cx="372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You M.</a:t>
            </a:r>
            <a:r>
              <a:rPr lang="en-US" sz="5400" dirty="0"/>
              <a:t> Did</a:t>
            </a:r>
          </a:p>
        </p:txBody>
      </p:sp>
      <p:pic>
        <p:nvPicPr>
          <p:cNvPr id="9" name="Graphic 8" descr="Arrow: Straight with solid fill">
            <a:extLst>
              <a:ext uri="{FF2B5EF4-FFF2-40B4-BE49-F238E27FC236}">
                <a16:creationId xmlns:a16="http://schemas.microsoft.com/office/drawing/2014/main" id="{F043ED42-5F95-57F1-E5AD-8F7143F32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9541" y="2215105"/>
            <a:ext cx="1112261" cy="66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19449-4D7D-5955-4737-7B3A7A78B52A}"/>
              </a:ext>
            </a:extLst>
          </p:cNvPr>
          <p:cNvSpPr txBox="1"/>
          <p:nvPr/>
        </p:nvSpPr>
        <p:spPr>
          <a:xfrm>
            <a:off x="5095262" y="2043172"/>
            <a:ext cx="2489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Fa3al</a:t>
            </a:r>
            <a:r>
              <a:rPr lang="en-US" sz="5400" dirty="0">
                <a:solidFill>
                  <a:srgbClr val="C00000"/>
                </a:solidFill>
              </a:rPr>
              <a:t>ta</a:t>
            </a:r>
            <a:endParaRPr lang="en-US" sz="5400" dirty="0"/>
          </a:p>
        </p:txBody>
      </p:sp>
      <p:pic>
        <p:nvPicPr>
          <p:cNvPr id="11" name="Graphic 10" descr="Arrow: Straight with solid fill">
            <a:extLst>
              <a:ext uri="{FF2B5EF4-FFF2-40B4-BE49-F238E27FC236}">
                <a16:creationId xmlns:a16="http://schemas.microsoft.com/office/drawing/2014/main" id="{686244F2-7433-B5D6-03A2-2F2A0CB82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745" y="2215105"/>
            <a:ext cx="1112261" cy="667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33290-D597-CC2E-4409-F4F7D1225FF0}"/>
              </a:ext>
            </a:extLst>
          </p:cNvPr>
          <p:cNvSpPr txBox="1"/>
          <p:nvPr/>
        </p:nvSpPr>
        <p:spPr>
          <a:xfrm>
            <a:off x="472907" y="3120546"/>
            <a:ext cx="3410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You F.</a:t>
            </a:r>
            <a:r>
              <a:rPr lang="en-US" sz="5400" dirty="0"/>
              <a:t> Did</a:t>
            </a:r>
          </a:p>
        </p:txBody>
      </p:sp>
      <p:pic>
        <p:nvPicPr>
          <p:cNvPr id="13" name="Graphic 12" descr="Arrow: Straight with solid fill">
            <a:extLst>
              <a:ext uri="{FF2B5EF4-FFF2-40B4-BE49-F238E27FC236}">
                <a16:creationId xmlns:a16="http://schemas.microsoft.com/office/drawing/2014/main" id="{AE0A0DC5-D5E6-224E-F014-58ADA631C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9541" y="3233025"/>
            <a:ext cx="1112261" cy="667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B418AA-EE55-3D71-902B-1DB3353B7D77}"/>
              </a:ext>
            </a:extLst>
          </p:cNvPr>
          <p:cNvSpPr txBox="1"/>
          <p:nvPr/>
        </p:nvSpPr>
        <p:spPr>
          <a:xfrm>
            <a:off x="4881866" y="3061092"/>
            <a:ext cx="316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Fa3al</a:t>
            </a:r>
            <a:r>
              <a:rPr lang="en-US" sz="5400" dirty="0">
                <a:solidFill>
                  <a:srgbClr val="C00000"/>
                </a:solidFill>
              </a:rPr>
              <a:t>ti</a:t>
            </a:r>
            <a:endParaRPr lang="en-US" sz="5400" dirty="0"/>
          </a:p>
        </p:txBody>
      </p:sp>
      <p:pic>
        <p:nvPicPr>
          <p:cNvPr id="15" name="Graphic 14" descr="Arrow: Straight with solid fill">
            <a:extLst>
              <a:ext uri="{FF2B5EF4-FFF2-40B4-BE49-F238E27FC236}">
                <a16:creationId xmlns:a16="http://schemas.microsoft.com/office/drawing/2014/main" id="{2C025A19-7E3F-751A-95B8-3351FE2D7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745" y="3233025"/>
            <a:ext cx="1112261" cy="6674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89D4E5-5F3A-D262-F8B9-66533148AB5D}"/>
              </a:ext>
            </a:extLst>
          </p:cNvPr>
          <p:cNvSpPr txBox="1"/>
          <p:nvPr/>
        </p:nvSpPr>
        <p:spPr>
          <a:xfrm>
            <a:off x="9041802" y="2977100"/>
            <a:ext cx="2109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dirty="0"/>
              <a:t>فَعَلْ</a:t>
            </a:r>
            <a:r>
              <a:rPr lang="ar-SA" sz="8000" dirty="0">
                <a:solidFill>
                  <a:srgbClr val="FF0000"/>
                </a:solidFill>
              </a:rPr>
              <a:t>تِ</a:t>
            </a:r>
            <a:endParaRPr lang="en-US" sz="8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626F5-DF2E-256F-C398-F894D7E58403}"/>
              </a:ext>
            </a:extLst>
          </p:cNvPr>
          <p:cNvSpPr txBox="1"/>
          <p:nvPr/>
        </p:nvSpPr>
        <p:spPr>
          <a:xfrm>
            <a:off x="9228083" y="4012913"/>
            <a:ext cx="183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dirty="0"/>
              <a:t>فَعَلَ</a:t>
            </a:r>
            <a:endParaRPr lang="en-US" sz="8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685A38-8250-8B13-40F6-6B37BD5D9F90}"/>
              </a:ext>
            </a:extLst>
          </p:cNvPr>
          <p:cNvSpPr txBox="1"/>
          <p:nvPr/>
        </p:nvSpPr>
        <p:spPr>
          <a:xfrm>
            <a:off x="1499785" y="4256937"/>
            <a:ext cx="293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He</a:t>
            </a:r>
            <a:r>
              <a:rPr lang="en-US" sz="5400" dirty="0"/>
              <a:t> Did</a:t>
            </a:r>
          </a:p>
        </p:txBody>
      </p:sp>
      <p:pic>
        <p:nvPicPr>
          <p:cNvPr id="19" name="Graphic 18" descr="Arrow: Straight with solid fill">
            <a:extLst>
              <a:ext uri="{FF2B5EF4-FFF2-40B4-BE49-F238E27FC236}">
                <a16:creationId xmlns:a16="http://schemas.microsoft.com/office/drawing/2014/main" id="{43A8A1B1-1F86-1BF4-0649-E137D547B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9541" y="4384900"/>
            <a:ext cx="1112261" cy="6674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55C632-DA3A-65C0-EFBE-CEDA16D86D63}"/>
              </a:ext>
            </a:extLst>
          </p:cNvPr>
          <p:cNvSpPr txBox="1"/>
          <p:nvPr/>
        </p:nvSpPr>
        <p:spPr>
          <a:xfrm>
            <a:off x="5116282" y="4212967"/>
            <a:ext cx="257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Fa3al</a:t>
            </a:r>
            <a:r>
              <a:rPr lang="en-US" sz="5400" dirty="0">
                <a:solidFill>
                  <a:srgbClr val="C00000"/>
                </a:solidFill>
              </a:rPr>
              <a:t>a</a:t>
            </a:r>
            <a:endParaRPr lang="en-US" sz="5400" dirty="0"/>
          </a:p>
        </p:txBody>
      </p:sp>
      <p:pic>
        <p:nvPicPr>
          <p:cNvPr id="21" name="Graphic 20" descr="Arrow: Straight with solid fill">
            <a:extLst>
              <a:ext uri="{FF2B5EF4-FFF2-40B4-BE49-F238E27FC236}">
                <a16:creationId xmlns:a16="http://schemas.microsoft.com/office/drawing/2014/main" id="{32ABF812-4E1F-04EE-7252-9DA7BA33B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745" y="4384900"/>
            <a:ext cx="1112261" cy="6674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197DD4-96D8-F750-65D7-9AFE0903D8B4}"/>
              </a:ext>
            </a:extLst>
          </p:cNvPr>
          <p:cNvSpPr txBox="1"/>
          <p:nvPr/>
        </p:nvSpPr>
        <p:spPr>
          <a:xfrm>
            <a:off x="9228083" y="5048726"/>
            <a:ext cx="1839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8000" dirty="0"/>
              <a:t>فَعَلَ</a:t>
            </a:r>
            <a:r>
              <a:rPr lang="ar-SA" sz="8000" dirty="0">
                <a:solidFill>
                  <a:srgbClr val="FF0000"/>
                </a:solidFill>
              </a:rPr>
              <a:t>تْ</a:t>
            </a:r>
            <a:endParaRPr lang="en-US" sz="8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95F01-97AC-DF98-2493-1AFA7F6CBD18}"/>
              </a:ext>
            </a:extLst>
          </p:cNvPr>
          <p:cNvSpPr txBox="1"/>
          <p:nvPr/>
        </p:nvSpPr>
        <p:spPr>
          <a:xfrm>
            <a:off x="1290302" y="5308230"/>
            <a:ext cx="306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She </a:t>
            </a:r>
            <a:r>
              <a:rPr lang="en-US" sz="5400" dirty="0"/>
              <a:t>Did</a:t>
            </a:r>
          </a:p>
        </p:txBody>
      </p:sp>
      <p:pic>
        <p:nvPicPr>
          <p:cNvPr id="24" name="Graphic 23" descr="Arrow: Straight with solid fill">
            <a:extLst>
              <a:ext uri="{FF2B5EF4-FFF2-40B4-BE49-F238E27FC236}">
                <a16:creationId xmlns:a16="http://schemas.microsoft.com/office/drawing/2014/main" id="{D52F5736-27C6-AE56-D20E-3503F3BFB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29541" y="5420714"/>
            <a:ext cx="1112261" cy="667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73D7A4-D8B8-A2D3-8177-C4A7F203C9C1}"/>
              </a:ext>
            </a:extLst>
          </p:cNvPr>
          <p:cNvSpPr txBox="1"/>
          <p:nvPr/>
        </p:nvSpPr>
        <p:spPr>
          <a:xfrm>
            <a:off x="5121324" y="5248780"/>
            <a:ext cx="254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Fa3al</a:t>
            </a:r>
            <a:r>
              <a:rPr lang="en-US" sz="5400" dirty="0">
                <a:solidFill>
                  <a:srgbClr val="C00000"/>
                </a:solidFill>
              </a:rPr>
              <a:t>at</a:t>
            </a:r>
            <a:endParaRPr lang="en-US" sz="5400" dirty="0"/>
          </a:p>
        </p:txBody>
      </p:sp>
      <p:pic>
        <p:nvPicPr>
          <p:cNvPr id="26" name="Graphic 25" descr="Arrow: Straight with solid fill">
            <a:extLst>
              <a:ext uri="{FF2B5EF4-FFF2-40B4-BE49-F238E27FC236}">
                <a16:creationId xmlns:a16="http://schemas.microsoft.com/office/drawing/2014/main" id="{A133B1B0-0BFE-3917-F447-9F76232F5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2745" y="5420714"/>
            <a:ext cx="1112261" cy="6674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EDB5A16-F007-37E4-E6F9-8238ADBBD444}"/>
              </a:ext>
            </a:extLst>
          </p:cNvPr>
          <p:cNvSpPr txBox="1"/>
          <p:nvPr/>
        </p:nvSpPr>
        <p:spPr>
          <a:xfrm>
            <a:off x="3380509" y="235527"/>
            <a:ext cx="566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Singular Verb Persons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43"/>
    </mc:Choice>
    <mc:Fallback xmlns="">
      <p:transition spd="slow" advTm="31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2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-up of a wall&#10;&#10;Description automatically generated">
            <a:extLst>
              <a:ext uri="{FF2B5EF4-FFF2-40B4-BE49-F238E27FC236}">
                <a16:creationId xmlns:a16="http://schemas.microsoft.com/office/drawing/2014/main" id="{7198565F-B7DD-A924-1C52-AEE2B7C587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3000"/>
          </a:blip>
          <a:srcRect b="15332"/>
          <a:stretch/>
        </p:blipFill>
        <p:spPr>
          <a:xfrm>
            <a:off x="-15039" y="0"/>
            <a:ext cx="12207039" cy="6858000"/>
          </a:xfrm>
          <a:prstGeom prst="rect">
            <a:avLst/>
          </a:prstGeom>
          <a:solidFill>
            <a:schemeClr val="bg1">
              <a:alpha val="6509"/>
            </a:schemeClr>
          </a:solidFill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8836437" y="807304"/>
            <a:ext cx="2142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8000" dirty="0"/>
              <a:t>فَعَلْ</a:t>
            </a:r>
            <a:r>
              <a:rPr lang="ar-SA" sz="8000" dirty="0">
                <a:solidFill>
                  <a:srgbClr val="FF0000"/>
                </a:solidFill>
              </a:rPr>
              <a:t>نَاْ</a:t>
            </a:r>
            <a:endParaRPr lang="en-US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1745005" y="1034488"/>
            <a:ext cx="2033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We</a:t>
            </a:r>
            <a:r>
              <a:rPr lang="en-US" sz="4400" dirty="0"/>
              <a:t> Did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9541" y="1179291"/>
            <a:ext cx="1112261" cy="667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4865101" y="1007359"/>
            <a:ext cx="2636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Fa3al</a:t>
            </a:r>
            <a:r>
              <a:rPr lang="en-US" sz="4800" dirty="0">
                <a:solidFill>
                  <a:srgbClr val="C00000"/>
                </a:solidFill>
              </a:rPr>
              <a:t>naa</a:t>
            </a:r>
            <a:endParaRPr lang="en-US" sz="4800" dirty="0"/>
          </a:p>
          <a:p>
            <a:pPr marL="0" algn="l" defTabSz="914400" rtl="0" eaLnBrk="1" latinLnBrk="0" hangingPunct="1"/>
            <a:endParaRPr lang="en-US" sz="4800" dirty="0"/>
          </a:p>
        </p:txBody>
      </p:sp>
      <p:pic>
        <p:nvPicPr>
          <p:cNvPr id="3" name="Graphic 2" descr="Arrow: Straight with solid fill">
            <a:extLst>
              <a:ext uri="{FF2B5EF4-FFF2-40B4-BE49-F238E27FC236}">
                <a16:creationId xmlns:a16="http://schemas.microsoft.com/office/drawing/2014/main" id="{3B0F94F8-EF74-944C-21F5-C9A7D1F30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0292" y="1179291"/>
            <a:ext cx="1229410" cy="667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F7A61-3230-0502-6B64-026B548D441B}"/>
              </a:ext>
            </a:extLst>
          </p:cNvPr>
          <p:cNvSpPr txBox="1"/>
          <p:nvPr/>
        </p:nvSpPr>
        <p:spPr>
          <a:xfrm>
            <a:off x="8521501" y="1825626"/>
            <a:ext cx="245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8000" dirty="0"/>
              <a:t>فَعَلْ</a:t>
            </a:r>
            <a:r>
              <a:rPr lang="ar-SA" sz="8000" dirty="0">
                <a:solidFill>
                  <a:srgbClr val="FF0000"/>
                </a:solidFill>
              </a:rPr>
              <a:t>تُمْ</a:t>
            </a:r>
            <a:endParaRPr lang="en-US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37E60-2AB9-E370-0A93-ADDB0AFE15D5}"/>
              </a:ext>
            </a:extLst>
          </p:cNvPr>
          <p:cNvSpPr txBox="1"/>
          <p:nvPr/>
        </p:nvSpPr>
        <p:spPr>
          <a:xfrm>
            <a:off x="57677" y="2102626"/>
            <a:ext cx="3890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You </a:t>
            </a:r>
            <a:r>
              <a:rPr lang="en-US" sz="4400" dirty="0" err="1">
                <a:solidFill>
                  <a:srgbClr val="C00000"/>
                </a:solidFill>
              </a:rPr>
              <a:t>M.Pl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lang="en-US" sz="4400" dirty="0"/>
              <a:t> Did</a:t>
            </a:r>
          </a:p>
        </p:txBody>
      </p:sp>
      <p:pic>
        <p:nvPicPr>
          <p:cNvPr id="9" name="Graphic 8" descr="Arrow: Straight with solid fill">
            <a:extLst>
              <a:ext uri="{FF2B5EF4-FFF2-40B4-BE49-F238E27FC236}">
                <a16:creationId xmlns:a16="http://schemas.microsoft.com/office/drawing/2014/main" id="{F043ED42-5F95-57F1-E5AD-8F7143F32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9541" y="2215105"/>
            <a:ext cx="1112261" cy="66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A19449-4D7D-5955-4737-7B3A7A78B52A}"/>
              </a:ext>
            </a:extLst>
          </p:cNvPr>
          <p:cNvSpPr txBox="1"/>
          <p:nvPr/>
        </p:nvSpPr>
        <p:spPr>
          <a:xfrm>
            <a:off x="4833011" y="2043172"/>
            <a:ext cx="316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Fa3al</a:t>
            </a:r>
            <a:r>
              <a:rPr lang="en-US" sz="4800" dirty="0">
                <a:solidFill>
                  <a:srgbClr val="C00000"/>
                </a:solidFill>
              </a:rPr>
              <a:t>tum</a:t>
            </a:r>
            <a:endParaRPr lang="en-US" sz="4800" dirty="0"/>
          </a:p>
        </p:txBody>
      </p:sp>
      <p:pic>
        <p:nvPicPr>
          <p:cNvPr id="11" name="Graphic 10" descr="Arrow: Straight with solid fill">
            <a:extLst>
              <a:ext uri="{FF2B5EF4-FFF2-40B4-BE49-F238E27FC236}">
                <a16:creationId xmlns:a16="http://schemas.microsoft.com/office/drawing/2014/main" id="{686244F2-7433-B5D6-03A2-2F2A0CB82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0292" y="2215105"/>
            <a:ext cx="1229410" cy="667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33290-D597-CC2E-4409-F4F7D1225FF0}"/>
              </a:ext>
            </a:extLst>
          </p:cNvPr>
          <p:cNvSpPr txBox="1"/>
          <p:nvPr/>
        </p:nvSpPr>
        <p:spPr>
          <a:xfrm>
            <a:off x="316865" y="3120546"/>
            <a:ext cx="3770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You </a:t>
            </a:r>
            <a:r>
              <a:rPr lang="en-US" sz="4400" dirty="0" err="1">
                <a:solidFill>
                  <a:srgbClr val="C00000"/>
                </a:solidFill>
              </a:rPr>
              <a:t>F.Pl</a:t>
            </a:r>
            <a:r>
              <a:rPr lang="en-US" sz="4400" dirty="0">
                <a:solidFill>
                  <a:srgbClr val="C00000"/>
                </a:solidFill>
              </a:rPr>
              <a:t>.</a:t>
            </a:r>
            <a:r>
              <a:rPr lang="en-US" sz="4400" dirty="0"/>
              <a:t> Did</a:t>
            </a:r>
          </a:p>
        </p:txBody>
      </p:sp>
      <p:pic>
        <p:nvPicPr>
          <p:cNvPr id="13" name="Graphic 12" descr="Arrow: Straight with solid fill">
            <a:extLst>
              <a:ext uri="{FF2B5EF4-FFF2-40B4-BE49-F238E27FC236}">
                <a16:creationId xmlns:a16="http://schemas.microsoft.com/office/drawing/2014/main" id="{AE0A0DC5-D5E6-224E-F014-58ADA631C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9541" y="3233025"/>
            <a:ext cx="1112261" cy="667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B418AA-EE55-3D71-902B-1DB3353B7D77}"/>
              </a:ext>
            </a:extLst>
          </p:cNvPr>
          <p:cNvSpPr txBox="1"/>
          <p:nvPr/>
        </p:nvSpPr>
        <p:spPr>
          <a:xfrm>
            <a:off x="4865101" y="3156622"/>
            <a:ext cx="316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Fa3al</a:t>
            </a:r>
            <a:r>
              <a:rPr lang="en-US" sz="4800" dirty="0">
                <a:solidFill>
                  <a:srgbClr val="C00000"/>
                </a:solidFill>
              </a:rPr>
              <a:t>tunna</a:t>
            </a:r>
            <a:endParaRPr lang="en-US" sz="4800" dirty="0"/>
          </a:p>
        </p:txBody>
      </p:sp>
      <p:pic>
        <p:nvPicPr>
          <p:cNvPr id="15" name="Graphic 14" descr="Arrow: Straight with solid fill">
            <a:extLst>
              <a:ext uri="{FF2B5EF4-FFF2-40B4-BE49-F238E27FC236}">
                <a16:creationId xmlns:a16="http://schemas.microsoft.com/office/drawing/2014/main" id="{2C025A19-7E3F-751A-95B8-3351FE2D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0292" y="3233025"/>
            <a:ext cx="1229410" cy="6674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89D4E5-5F3A-D262-F8B9-66533148AB5D}"/>
              </a:ext>
            </a:extLst>
          </p:cNvPr>
          <p:cNvSpPr txBox="1"/>
          <p:nvPr/>
        </p:nvSpPr>
        <p:spPr>
          <a:xfrm>
            <a:off x="8556971" y="3047216"/>
            <a:ext cx="2457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8000" dirty="0"/>
              <a:t>فَعَلْ</a:t>
            </a:r>
            <a:r>
              <a:rPr lang="ar-SA" sz="8000" dirty="0">
                <a:solidFill>
                  <a:srgbClr val="FF0000"/>
                </a:solidFill>
              </a:rPr>
              <a:t>تُنَّ</a:t>
            </a:r>
            <a:endParaRPr lang="en-US" sz="8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1626F5-DF2E-256F-C398-F894D7E58403}"/>
              </a:ext>
            </a:extLst>
          </p:cNvPr>
          <p:cNvSpPr txBox="1"/>
          <p:nvPr/>
        </p:nvSpPr>
        <p:spPr>
          <a:xfrm>
            <a:off x="8571262" y="4047971"/>
            <a:ext cx="2443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8000" dirty="0"/>
              <a:t>فَعَلُ</a:t>
            </a:r>
            <a:r>
              <a:rPr lang="ar-SA" sz="8000" dirty="0">
                <a:solidFill>
                  <a:srgbClr val="FF0000"/>
                </a:solidFill>
              </a:rPr>
              <a:t>وْا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685A38-8250-8B13-40F6-6B37BD5D9F90}"/>
              </a:ext>
            </a:extLst>
          </p:cNvPr>
          <p:cNvSpPr txBox="1"/>
          <p:nvPr/>
        </p:nvSpPr>
        <p:spPr>
          <a:xfrm>
            <a:off x="-15039" y="4256937"/>
            <a:ext cx="3793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They </a:t>
            </a:r>
            <a:r>
              <a:rPr lang="en-US" sz="4400" dirty="0" err="1">
                <a:solidFill>
                  <a:srgbClr val="C00000"/>
                </a:solidFill>
              </a:rPr>
              <a:t>M.Pl</a:t>
            </a:r>
            <a:r>
              <a:rPr lang="en-US" sz="4400" dirty="0"/>
              <a:t> Did</a:t>
            </a:r>
          </a:p>
        </p:txBody>
      </p:sp>
      <p:pic>
        <p:nvPicPr>
          <p:cNvPr id="19" name="Graphic 18" descr="Arrow: Straight with solid fill">
            <a:extLst>
              <a:ext uri="{FF2B5EF4-FFF2-40B4-BE49-F238E27FC236}">
                <a16:creationId xmlns:a16="http://schemas.microsoft.com/office/drawing/2014/main" id="{43A8A1B1-1F86-1BF4-0649-E137D547B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9541" y="4384900"/>
            <a:ext cx="1112261" cy="6674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55C632-DA3A-65C0-EFBE-CEDA16D86D63}"/>
              </a:ext>
            </a:extLst>
          </p:cNvPr>
          <p:cNvSpPr txBox="1"/>
          <p:nvPr/>
        </p:nvSpPr>
        <p:spPr>
          <a:xfrm>
            <a:off x="4845482" y="4212967"/>
            <a:ext cx="315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Fa3al</a:t>
            </a:r>
            <a:r>
              <a:rPr lang="en-US" sz="4800" dirty="0">
                <a:solidFill>
                  <a:srgbClr val="C00000"/>
                </a:solidFill>
              </a:rPr>
              <a:t>uu</a:t>
            </a:r>
            <a:endParaRPr lang="en-US" sz="4800" dirty="0"/>
          </a:p>
        </p:txBody>
      </p:sp>
      <p:pic>
        <p:nvPicPr>
          <p:cNvPr id="21" name="Graphic 20" descr="Arrow: Straight with solid fill">
            <a:extLst>
              <a:ext uri="{FF2B5EF4-FFF2-40B4-BE49-F238E27FC236}">
                <a16:creationId xmlns:a16="http://schemas.microsoft.com/office/drawing/2014/main" id="{32ABF812-4E1F-04EE-7252-9DA7BA33B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0292" y="4384900"/>
            <a:ext cx="1229410" cy="6674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197DD4-96D8-F750-65D7-9AFE0903D8B4}"/>
              </a:ext>
            </a:extLst>
          </p:cNvPr>
          <p:cNvSpPr txBox="1"/>
          <p:nvPr/>
        </p:nvSpPr>
        <p:spPr>
          <a:xfrm>
            <a:off x="8993904" y="5048726"/>
            <a:ext cx="198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8000" dirty="0"/>
              <a:t>فَعَلْ</a:t>
            </a:r>
            <a:r>
              <a:rPr lang="ar-SA" sz="8000" dirty="0">
                <a:solidFill>
                  <a:srgbClr val="FF0000"/>
                </a:solidFill>
              </a:rPr>
              <a:t>نَ</a:t>
            </a:r>
            <a:endParaRPr lang="en-US" sz="8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95F01-97AC-DF98-2493-1AFA7F6CBD18}"/>
              </a:ext>
            </a:extLst>
          </p:cNvPr>
          <p:cNvSpPr txBox="1"/>
          <p:nvPr/>
        </p:nvSpPr>
        <p:spPr>
          <a:xfrm>
            <a:off x="130718" y="5300784"/>
            <a:ext cx="4027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They </a:t>
            </a:r>
            <a:r>
              <a:rPr lang="en-US" sz="4400" dirty="0" err="1">
                <a:solidFill>
                  <a:srgbClr val="C00000"/>
                </a:solidFill>
              </a:rPr>
              <a:t>F.Pl</a:t>
            </a:r>
            <a:r>
              <a:rPr lang="en-US" sz="4400" dirty="0">
                <a:solidFill>
                  <a:srgbClr val="C00000"/>
                </a:solidFill>
              </a:rPr>
              <a:t>. </a:t>
            </a:r>
            <a:r>
              <a:rPr lang="en-US" sz="4400" dirty="0"/>
              <a:t>Did</a:t>
            </a:r>
          </a:p>
        </p:txBody>
      </p:sp>
      <p:pic>
        <p:nvPicPr>
          <p:cNvPr id="24" name="Graphic 23" descr="Arrow: Straight with solid fill">
            <a:extLst>
              <a:ext uri="{FF2B5EF4-FFF2-40B4-BE49-F238E27FC236}">
                <a16:creationId xmlns:a16="http://schemas.microsoft.com/office/drawing/2014/main" id="{D52F5736-27C6-AE56-D20E-3503F3BFB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9541" y="5420714"/>
            <a:ext cx="1112261" cy="66740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73D7A4-D8B8-A2D3-8177-C4A7F203C9C1}"/>
              </a:ext>
            </a:extLst>
          </p:cNvPr>
          <p:cNvSpPr txBox="1"/>
          <p:nvPr/>
        </p:nvSpPr>
        <p:spPr>
          <a:xfrm>
            <a:off x="4918852" y="5233436"/>
            <a:ext cx="281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Fa3al</a:t>
            </a:r>
            <a:r>
              <a:rPr lang="en-US" sz="4800" dirty="0">
                <a:solidFill>
                  <a:srgbClr val="C00000"/>
                </a:solidFill>
              </a:rPr>
              <a:t>na</a:t>
            </a:r>
            <a:endParaRPr lang="en-US" sz="4800" dirty="0"/>
          </a:p>
        </p:txBody>
      </p:sp>
      <p:pic>
        <p:nvPicPr>
          <p:cNvPr id="26" name="Graphic 25" descr="Arrow: Straight with solid fill">
            <a:extLst>
              <a:ext uri="{FF2B5EF4-FFF2-40B4-BE49-F238E27FC236}">
                <a16:creationId xmlns:a16="http://schemas.microsoft.com/office/drawing/2014/main" id="{A133B1B0-0BFE-3917-F447-9F76232F5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0292" y="5420714"/>
            <a:ext cx="1229410" cy="6674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4C7B1A-50DA-A673-F59C-AD84DE8EAE64}"/>
              </a:ext>
            </a:extLst>
          </p:cNvPr>
          <p:cNvSpPr txBox="1"/>
          <p:nvPr/>
        </p:nvSpPr>
        <p:spPr>
          <a:xfrm>
            <a:off x="3380509" y="235527"/>
            <a:ext cx="566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Plural Verb Persons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0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23"/>
    </mc:Choice>
    <mc:Fallback xmlns="">
      <p:transition spd="slow" advTm="4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8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7546428" y="2305615"/>
            <a:ext cx="40885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0" dirty="0"/>
              <a:t>أَفْعَلُ</a:t>
            </a:r>
            <a:endParaRPr lang="en-US" sz="1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1118323" y="2644169"/>
            <a:ext cx="382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/>
              <a:t>Af3alu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3491" y="2965727"/>
            <a:ext cx="2080019" cy="12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7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E20438-EA52-DC0C-E5CB-3C7CD1F8952E}"/>
              </a:ext>
            </a:extLst>
          </p:cNvPr>
          <p:cNvSpPr txBox="1"/>
          <p:nvPr/>
        </p:nvSpPr>
        <p:spPr>
          <a:xfrm>
            <a:off x="3058887" y="1170709"/>
            <a:ext cx="599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800" b="1" dirty="0"/>
              <a:t>Full Verb Persons Chart – Past Tense</a:t>
            </a:r>
          </a:p>
        </p:txBody>
      </p:sp>
      <p:pic>
        <p:nvPicPr>
          <p:cNvPr id="4" name="Picture 3" descr="A diagram of a foreign language&#10;&#10;Description automatically generated">
            <a:extLst>
              <a:ext uri="{FF2B5EF4-FFF2-40B4-BE49-F238E27FC236}">
                <a16:creationId xmlns:a16="http://schemas.microsoft.com/office/drawing/2014/main" id="{4AF68AD1-42FF-B98B-DF17-537576085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7" b="3393"/>
          <a:stretch/>
        </p:blipFill>
        <p:spPr>
          <a:xfrm>
            <a:off x="499895" y="1920604"/>
            <a:ext cx="5672304" cy="3150567"/>
          </a:xfrm>
          <a:prstGeom prst="rect">
            <a:avLst/>
          </a:prstGeom>
        </p:spPr>
      </p:pic>
      <p:pic>
        <p:nvPicPr>
          <p:cNvPr id="6" name="Picture 5" descr="A diagram of a person's language&#10;&#10;Description automatically generated">
            <a:extLst>
              <a:ext uri="{FF2B5EF4-FFF2-40B4-BE49-F238E27FC236}">
                <a16:creationId xmlns:a16="http://schemas.microsoft.com/office/drawing/2014/main" id="{1B2400B8-70C9-1DC9-2F6C-85A60C3C8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0" r="2542"/>
          <a:stretch/>
        </p:blipFill>
        <p:spPr>
          <a:xfrm>
            <a:off x="6121817" y="2031032"/>
            <a:ext cx="5661294" cy="3150567"/>
          </a:xfrm>
          <a:prstGeom prst="rect">
            <a:avLst/>
          </a:prstGeom>
        </p:spPr>
      </p:pic>
      <p:pic>
        <p:nvPicPr>
          <p:cNvPr id="2" name="Picture 1" descr="A close-up of a wall&#10;&#10;Description automatically generated">
            <a:extLst>
              <a:ext uri="{FF2B5EF4-FFF2-40B4-BE49-F238E27FC236}">
                <a16:creationId xmlns:a16="http://schemas.microsoft.com/office/drawing/2014/main" id="{C17A9841-D6CB-84BA-4A49-930E10568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3000"/>
          </a:blip>
          <a:srcRect b="15332"/>
          <a:stretch/>
        </p:blipFill>
        <p:spPr>
          <a:xfrm>
            <a:off x="-15039" y="0"/>
            <a:ext cx="12207039" cy="6858000"/>
          </a:xfrm>
          <a:prstGeom prst="rect">
            <a:avLst/>
          </a:prstGeom>
          <a:solidFill>
            <a:schemeClr val="bg1">
              <a:alpha val="6509"/>
            </a:schemeClr>
          </a:solidFill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6159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26DE-8A48-A1BA-50CA-76F872C6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98" y="2374900"/>
            <a:ext cx="6053958" cy="236800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ar-SA" sz="6600" dirty="0"/>
              <a:t>مَعَ سَلَام!</a:t>
            </a:r>
            <a:endParaRPr lang="en-US" sz="6600" dirty="0"/>
          </a:p>
        </p:txBody>
      </p:sp>
      <p:pic>
        <p:nvPicPr>
          <p:cNvPr id="16" name="Picture 15" descr="Shadows of a camel caravan travelling in the sand dunes">
            <a:extLst>
              <a:ext uri="{FF2B5EF4-FFF2-40B4-BE49-F238E27FC236}">
                <a16:creationId xmlns:a16="http://schemas.microsoft.com/office/drawing/2014/main" id="{8DCB7145-3D13-9390-7554-DB9F09C2AD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28" r="13725"/>
          <a:stretch>
            <a:fillRect/>
          </a:stretch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9F3FF0-34CE-2EBF-114E-C5F1C93B15CA}"/>
              </a:ext>
            </a:extLst>
          </p:cNvPr>
          <p:cNvSpPr txBox="1"/>
          <p:nvPr/>
        </p:nvSpPr>
        <p:spPr>
          <a:xfrm>
            <a:off x="2795752" y="1332572"/>
            <a:ext cx="65374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0" dirty="0" err="1">
                <a:solidFill>
                  <a:srgbClr val="C00000"/>
                </a:solidFill>
              </a:rPr>
              <a:t>أَ</a:t>
            </a:r>
            <a:r>
              <a:rPr lang="ar-SA" sz="14000" dirty="0">
                <a:solidFill>
                  <a:srgbClr val="C00000"/>
                </a:solidFill>
              </a:rPr>
              <a:t> </a:t>
            </a:r>
            <a:r>
              <a:rPr lang="ar-SA" sz="14000" dirty="0" err="1">
                <a:solidFill>
                  <a:srgbClr val="00B0F0"/>
                </a:solidFill>
              </a:rPr>
              <a:t>فْ</a:t>
            </a:r>
            <a:r>
              <a:rPr lang="ar-SA" sz="14000" dirty="0">
                <a:solidFill>
                  <a:srgbClr val="00B0F0"/>
                </a:solidFill>
              </a:rPr>
              <a:t> </a:t>
            </a:r>
            <a:r>
              <a:rPr lang="ar-SA" sz="14000" dirty="0" err="1">
                <a:solidFill>
                  <a:srgbClr val="00B050"/>
                </a:solidFill>
              </a:rPr>
              <a:t>عَ</a:t>
            </a:r>
            <a:r>
              <a:rPr lang="ar-SA" sz="14000" dirty="0">
                <a:solidFill>
                  <a:srgbClr val="00B050"/>
                </a:solidFill>
              </a:rPr>
              <a:t>  </a:t>
            </a:r>
            <a:r>
              <a:rPr lang="ar-SA" sz="14000" dirty="0"/>
              <a:t>لُ</a:t>
            </a:r>
            <a:endParaRPr lang="en-US" sz="1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A7EBB-D594-38A4-9102-8BFA44A9DAD7}"/>
              </a:ext>
            </a:extLst>
          </p:cNvPr>
          <p:cNvSpPr txBox="1"/>
          <p:nvPr/>
        </p:nvSpPr>
        <p:spPr>
          <a:xfrm>
            <a:off x="4271429" y="3784091"/>
            <a:ext cx="2391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9600" dirty="0">
                <a:solidFill>
                  <a:srgbClr val="00B0F0"/>
                </a:solidFill>
              </a:rPr>
              <a:t> </a:t>
            </a:r>
            <a:r>
              <a:rPr lang="en-US" sz="9600" dirty="0">
                <a:solidFill>
                  <a:srgbClr val="00B050"/>
                </a:solidFill>
              </a:rPr>
              <a:t>3A</a:t>
            </a:r>
            <a:endParaRPr lang="en-US" sz="9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73FAA-91E6-BA29-EA16-E23F3122F16C}"/>
              </a:ext>
            </a:extLst>
          </p:cNvPr>
          <p:cNvSpPr txBox="1"/>
          <p:nvPr/>
        </p:nvSpPr>
        <p:spPr>
          <a:xfrm>
            <a:off x="7914290" y="3784091"/>
            <a:ext cx="1418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</a:rPr>
              <a:t>A</a:t>
            </a:r>
            <a:endParaRPr lang="en-US" sz="9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D5C67-B519-C604-6BD6-1F99E8569253}"/>
              </a:ext>
            </a:extLst>
          </p:cNvPr>
          <p:cNvSpPr txBox="1"/>
          <p:nvPr/>
        </p:nvSpPr>
        <p:spPr>
          <a:xfrm>
            <a:off x="6793910" y="3731722"/>
            <a:ext cx="1418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</a:rPr>
              <a:t>F</a:t>
            </a:r>
            <a:endParaRPr lang="en-US" sz="9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7B8BB-89EC-B260-3ADD-5E31208E95E3}"/>
              </a:ext>
            </a:extLst>
          </p:cNvPr>
          <p:cNvSpPr txBox="1"/>
          <p:nvPr/>
        </p:nvSpPr>
        <p:spPr>
          <a:xfrm>
            <a:off x="2526713" y="3771173"/>
            <a:ext cx="1744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Lu</a:t>
            </a:r>
          </a:p>
        </p:txBody>
      </p:sp>
    </p:spTree>
    <p:extLst>
      <p:ext uri="{BB962C8B-B14F-4D97-AF65-F5344CB8AC3E}">
        <p14:creationId xmlns:p14="http://schemas.microsoft.com/office/powerpoint/2010/main" val="26255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7798676" y="2002037"/>
            <a:ext cx="40885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0" dirty="0">
                <a:solidFill>
                  <a:srgbClr val="C00000"/>
                </a:solidFill>
              </a:rPr>
              <a:t>أَ</a:t>
            </a:r>
            <a:r>
              <a:rPr lang="ar-SA" sz="14000" dirty="0">
                <a:solidFill>
                  <a:srgbClr val="00B0F0"/>
                </a:solidFill>
              </a:rPr>
              <a:t>فْ</a:t>
            </a:r>
            <a:r>
              <a:rPr lang="ar-SA" sz="14000" dirty="0">
                <a:solidFill>
                  <a:srgbClr val="00B050"/>
                </a:solidFill>
              </a:rPr>
              <a:t>عَ</a:t>
            </a:r>
            <a:r>
              <a:rPr lang="ar-SA" sz="14000" dirty="0"/>
              <a:t>لُ</a:t>
            </a:r>
            <a:endParaRPr lang="en-US" sz="1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1370571" y="2340591"/>
            <a:ext cx="382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>
                <a:solidFill>
                  <a:srgbClr val="C00000"/>
                </a:solidFill>
              </a:rPr>
              <a:t>A</a:t>
            </a:r>
            <a:r>
              <a:rPr lang="en-US" sz="9600" dirty="0">
                <a:solidFill>
                  <a:srgbClr val="00B0F0"/>
                </a:solidFill>
              </a:rPr>
              <a:t>f</a:t>
            </a:r>
            <a:r>
              <a:rPr lang="en-US" sz="9600" dirty="0">
                <a:solidFill>
                  <a:srgbClr val="00B050"/>
                </a:solidFill>
              </a:rPr>
              <a:t>3a</a:t>
            </a:r>
            <a:r>
              <a:rPr lang="en-US" sz="9600" dirty="0"/>
              <a:t>lu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5739" y="2662149"/>
            <a:ext cx="2080019" cy="124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3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7788166" y="1080573"/>
            <a:ext cx="3363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dirty="0"/>
              <a:t>أَفْعَلُ</a:t>
            </a:r>
            <a:endParaRPr lang="en-US" sz="1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4650314" y="3838435"/>
            <a:ext cx="3363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2000" dirty="0"/>
              <a:t>I Do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3491" y="1613340"/>
            <a:ext cx="2080019" cy="124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1118323" y="1452560"/>
            <a:ext cx="382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/>
              <a:t>Af3alu</a:t>
            </a:r>
          </a:p>
        </p:txBody>
      </p:sp>
    </p:spTree>
    <p:extLst>
      <p:ext uri="{BB962C8B-B14F-4D97-AF65-F5344CB8AC3E}">
        <p14:creationId xmlns:p14="http://schemas.microsoft.com/office/powerpoint/2010/main" val="192707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7788166" y="1080573"/>
            <a:ext cx="3363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dirty="0"/>
              <a:t>أَفْعَلُ</a:t>
            </a:r>
            <a:endParaRPr lang="en-US" sz="1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4650314" y="3838435"/>
            <a:ext cx="3363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2000" i="1" dirty="0">
                <a:solidFill>
                  <a:srgbClr val="C00000"/>
                </a:solidFill>
              </a:rPr>
              <a:t>I</a:t>
            </a:r>
            <a:r>
              <a:rPr lang="en-US" sz="12000" dirty="0"/>
              <a:t> Do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3491" y="1613340"/>
            <a:ext cx="2080019" cy="124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1118323" y="1452560"/>
            <a:ext cx="3820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/>
              <a:t>Af3alu</a:t>
            </a:r>
          </a:p>
        </p:txBody>
      </p:sp>
    </p:spTree>
    <p:extLst>
      <p:ext uri="{BB962C8B-B14F-4D97-AF65-F5344CB8AC3E}">
        <p14:creationId xmlns:p14="http://schemas.microsoft.com/office/powerpoint/2010/main" val="10676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0" y="3626510"/>
            <a:ext cx="5728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8000" b="1" dirty="0">
                <a:solidFill>
                  <a:srgbClr val="002060"/>
                </a:solidFill>
              </a:rPr>
              <a:t>Verb Stem</a:t>
            </a:r>
          </a:p>
          <a:p>
            <a:pPr marL="0" algn="ctr" defTabSz="914400" rtl="0" eaLnBrk="1" latinLnBrk="0" hangingPunct="1"/>
            <a:r>
              <a:rPr lang="en-US" sz="8000" b="1" dirty="0">
                <a:solidFill>
                  <a:srgbClr val="002060"/>
                </a:solidFill>
              </a:rPr>
              <a:t>(root)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A9717-AC38-E75E-6F27-92F779226691}"/>
              </a:ext>
            </a:extLst>
          </p:cNvPr>
          <p:cNvSpPr txBox="1"/>
          <p:nvPr/>
        </p:nvSpPr>
        <p:spPr>
          <a:xfrm>
            <a:off x="8645768" y="1013630"/>
            <a:ext cx="1192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20000" dirty="0" err="1">
                <a:solidFill>
                  <a:srgbClr val="C00000"/>
                </a:solidFill>
              </a:rPr>
              <a:t>أ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8" name="Graphic 7" descr="Add with solid fill">
            <a:extLst>
              <a:ext uri="{FF2B5EF4-FFF2-40B4-BE49-F238E27FC236}">
                <a16:creationId xmlns:a16="http://schemas.microsoft.com/office/drawing/2014/main" id="{B8A1F97D-75CB-F09D-28E3-8BD829B4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1682" y="223092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07214-879C-2480-B91E-CCA12469CB11}"/>
              </a:ext>
            </a:extLst>
          </p:cNvPr>
          <p:cNvSpPr txBox="1"/>
          <p:nvPr/>
        </p:nvSpPr>
        <p:spPr>
          <a:xfrm>
            <a:off x="1813481" y="1475294"/>
            <a:ext cx="3058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b="1" dirty="0">
                <a:solidFill>
                  <a:srgbClr val="002060"/>
                </a:solidFill>
              </a:rPr>
              <a:t>فْعَلُ</a:t>
            </a:r>
            <a:endParaRPr lang="en-US" sz="14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83243-7359-50DE-5E60-42452E4453B7}"/>
              </a:ext>
            </a:extLst>
          </p:cNvPr>
          <p:cNvSpPr txBox="1"/>
          <p:nvPr/>
        </p:nvSpPr>
        <p:spPr>
          <a:xfrm>
            <a:off x="6074980" y="3712680"/>
            <a:ext cx="6117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8000" dirty="0">
                <a:solidFill>
                  <a:srgbClr val="C00000"/>
                </a:solidFill>
              </a:rPr>
              <a:t>Person Prefix</a:t>
            </a:r>
          </a:p>
        </p:txBody>
      </p:sp>
    </p:spTree>
    <p:extLst>
      <p:ext uri="{BB962C8B-B14F-4D97-AF65-F5344CB8AC3E}">
        <p14:creationId xmlns:p14="http://schemas.microsoft.com/office/powerpoint/2010/main" val="390222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681068" y="1843160"/>
            <a:ext cx="3058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dirty="0">
                <a:solidFill>
                  <a:srgbClr val="C00000"/>
                </a:solidFill>
              </a:rPr>
              <a:t>أَ</a:t>
            </a:r>
            <a:r>
              <a:rPr lang="ar-SA" sz="14000" dirty="0">
                <a:solidFill>
                  <a:srgbClr val="1F5EA5"/>
                </a:solidFill>
              </a:rPr>
              <a:t>فْعَلُ</a:t>
            </a:r>
            <a:endParaRPr lang="en-US" sz="1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681068" y="4579937"/>
            <a:ext cx="305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8000" dirty="0"/>
              <a:t>(</a:t>
            </a:r>
            <a:r>
              <a:rPr lang="en-US" sz="8000" dirty="0">
                <a:solidFill>
                  <a:srgbClr val="C00000"/>
                </a:solidFill>
              </a:rPr>
              <a:t>I</a:t>
            </a:r>
            <a:r>
              <a:rPr lang="en-US" sz="8000" dirty="0"/>
              <a:t> </a:t>
            </a:r>
            <a:r>
              <a:rPr lang="en-US" sz="8000" dirty="0">
                <a:solidFill>
                  <a:srgbClr val="1F5EA5"/>
                </a:solidFill>
              </a:rPr>
              <a:t>Do</a:t>
            </a:r>
            <a:r>
              <a:rPr lang="en-US" sz="8000" dirty="0"/>
              <a:t>)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2643" y="2431934"/>
            <a:ext cx="2080019" cy="124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5875392" y="4456827"/>
            <a:ext cx="305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>
                <a:solidFill>
                  <a:srgbClr val="1F5EA5"/>
                </a:solidFill>
              </a:rPr>
              <a:t>f3alu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A9717-AC38-E75E-6F27-92F779226691}"/>
              </a:ext>
            </a:extLst>
          </p:cNvPr>
          <p:cNvSpPr txBox="1"/>
          <p:nvPr/>
        </p:nvSpPr>
        <p:spPr>
          <a:xfrm>
            <a:off x="10318010" y="1381496"/>
            <a:ext cx="1192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20000" dirty="0" err="1">
                <a:solidFill>
                  <a:srgbClr val="C00000"/>
                </a:solidFill>
              </a:rPr>
              <a:t>أ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8" name="Graphic 7" descr="Add with solid fill">
            <a:extLst>
              <a:ext uri="{FF2B5EF4-FFF2-40B4-BE49-F238E27FC236}">
                <a16:creationId xmlns:a16="http://schemas.microsoft.com/office/drawing/2014/main" id="{B8A1F97D-75CB-F09D-28E3-8BD829B46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2537" y="259878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07214-879C-2480-B91E-CCA12469CB11}"/>
              </a:ext>
            </a:extLst>
          </p:cNvPr>
          <p:cNvSpPr txBox="1"/>
          <p:nvPr/>
        </p:nvSpPr>
        <p:spPr>
          <a:xfrm>
            <a:off x="5734027" y="1843162"/>
            <a:ext cx="3058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dirty="0">
                <a:solidFill>
                  <a:srgbClr val="1F5EA5"/>
                </a:solidFill>
              </a:rPr>
              <a:t>فْعَلُ</a:t>
            </a:r>
            <a:endParaRPr lang="en-US" sz="14000" dirty="0">
              <a:solidFill>
                <a:srgbClr val="1F5EA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83243-7359-50DE-5E60-42452E4453B7}"/>
              </a:ext>
            </a:extLst>
          </p:cNvPr>
          <p:cNvSpPr txBox="1"/>
          <p:nvPr/>
        </p:nvSpPr>
        <p:spPr>
          <a:xfrm>
            <a:off x="10149583" y="4456827"/>
            <a:ext cx="129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DA74C-E83C-5191-5036-95B70D8E9541}"/>
              </a:ext>
            </a:extLst>
          </p:cNvPr>
          <p:cNvSpPr txBox="1"/>
          <p:nvPr/>
        </p:nvSpPr>
        <p:spPr>
          <a:xfrm>
            <a:off x="4239148" y="824147"/>
            <a:ext cx="478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4000" b="1" dirty="0">
                <a:solidFill>
                  <a:srgbClr val="1F5EA5"/>
                </a:solidFill>
              </a:rPr>
              <a:t>Verb Stem (root)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E505-284C-85CF-5BE5-94307DD7CC32}"/>
              </a:ext>
            </a:extLst>
          </p:cNvPr>
          <p:cNvSpPr txBox="1"/>
          <p:nvPr/>
        </p:nvSpPr>
        <p:spPr>
          <a:xfrm>
            <a:off x="8887128" y="824147"/>
            <a:ext cx="3258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4000" b="1" dirty="0">
                <a:solidFill>
                  <a:srgbClr val="C00000"/>
                </a:solidFill>
              </a:rPr>
              <a:t>Person Prefix</a:t>
            </a:r>
          </a:p>
        </p:txBody>
      </p:sp>
    </p:spTree>
    <p:extLst>
      <p:ext uri="{BB962C8B-B14F-4D97-AF65-F5344CB8AC3E}">
        <p14:creationId xmlns:p14="http://schemas.microsoft.com/office/powerpoint/2010/main" val="373591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C7769-401E-8B8C-29C5-00CEB6C89655}"/>
              </a:ext>
            </a:extLst>
          </p:cNvPr>
          <p:cNvSpPr txBox="1"/>
          <p:nvPr/>
        </p:nvSpPr>
        <p:spPr>
          <a:xfrm>
            <a:off x="7788166" y="1080573"/>
            <a:ext cx="3363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ar-SA" sz="14000" dirty="0">
                <a:solidFill>
                  <a:srgbClr val="C00000"/>
                </a:solidFill>
              </a:rPr>
              <a:t>تَ</a:t>
            </a:r>
            <a:r>
              <a:rPr lang="ar-SA" sz="14000" dirty="0"/>
              <a:t>فْعَلُ</a:t>
            </a:r>
            <a:endParaRPr lang="en-US" sz="1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1DF39-EFED-7B1B-37C5-CD67540095C8}"/>
              </a:ext>
            </a:extLst>
          </p:cNvPr>
          <p:cNvSpPr txBox="1"/>
          <p:nvPr/>
        </p:nvSpPr>
        <p:spPr>
          <a:xfrm>
            <a:off x="1959665" y="3523520"/>
            <a:ext cx="880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6600" b="1" dirty="0"/>
              <a:t>Meaning</a:t>
            </a:r>
            <a:r>
              <a:rPr lang="en-US" sz="6600" dirty="0"/>
              <a:t>: </a:t>
            </a:r>
            <a:r>
              <a:rPr lang="en-US" sz="6600" i="1" dirty="0">
                <a:solidFill>
                  <a:srgbClr val="C00000"/>
                </a:solidFill>
              </a:rPr>
              <a:t>You</a:t>
            </a:r>
            <a:r>
              <a:rPr lang="en-US" sz="6600" i="1" dirty="0"/>
              <a:t> (</a:t>
            </a:r>
            <a:r>
              <a:rPr lang="en-US" sz="6600" i="1" dirty="0">
                <a:solidFill>
                  <a:srgbClr val="C00000"/>
                </a:solidFill>
              </a:rPr>
              <a:t>M</a:t>
            </a:r>
            <a:r>
              <a:rPr lang="en-US" sz="6600" i="1" dirty="0"/>
              <a:t>.) </a:t>
            </a:r>
            <a:r>
              <a:rPr lang="en-US" sz="6600" dirty="0"/>
              <a:t>Do</a:t>
            </a:r>
          </a:p>
        </p:txBody>
      </p:sp>
      <p:pic>
        <p:nvPicPr>
          <p:cNvPr id="7" name="Graphic 6" descr="Arrow: Straight with solid fill">
            <a:extLst>
              <a:ext uri="{FF2B5EF4-FFF2-40B4-BE49-F238E27FC236}">
                <a16:creationId xmlns:a16="http://schemas.microsoft.com/office/drawing/2014/main" id="{E9C56BE2-59A8-FD5B-BBC5-AE3F6D8E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3491" y="1613340"/>
            <a:ext cx="2080019" cy="1248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FB2357-D5A7-BE32-13A9-5C72309AED47}"/>
              </a:ext>
            </a:extLst>
          </p:cNvPr>
          <p:cNvSpPr txBox="1"/>
          <p:nvPr/>
        </p:nvSpPr>
        <p:spPr>
          <a:xfrm>
            <a:off x="457200" y="1452560"/>
            <a:ext cx="4866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9600" dirty="0">
                <a:solidFill>
                  <a:srgbClr val="C00000"/>
                </a:solidFill>
              </a:rPr>
              <a:t>Ta</a:t>
            </a:r>
            <a:r>
              <a:rPr lang="en-US" sz="9600" dirty="0"/>
              <a:t>f3alu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0A893-6F9E-2DB4-E2FE-17AC6E6C10A5}"/>
              </a:ext>
            </a:extLst>
          </p:cNvPr>
          <p:cNvSpPr txBox="1"/>
          <p:nvPr/>
        </p:nvSpPr>
        <p:spPr>
          <a:xfrm>
            <a:off x="3945064" y="4508764"/>
            <a:ext cx="430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6600" b="1" dirty="0"/>
              <a:t>Prefix</a:t>
            </a:r>
            <a:r>
              <a:rPr lang="en-US" sz="6600" dirty="0"/>
              <a:t>: </a:t>
            </a:r>
            <a:r>
              <a:rPr lang="ar-SA" sz="9600" dirty="0" err="1">
                <a:solidFill>
                  <a:srgbClr val="C00000"/>
                </a:solidFill>
              </a:rPr>
              <a:t>تَ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9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5|1.9|2.6|1.7|3.3|1.7|2.3|1.7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6|1.8|3.4|3.6|3.3|3.4|4|4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5|1.9|2.6|1.7|3.3|1.7|2.3|1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6|1.8|3.4|3.6|3.3|3.4|4|4|3.3"/>
</p:tagLst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316</Words>
  <Application>Microsoft Macintosh PowerPoint</Application>
  <PresentationFormat>Widescreen</PresentationFormat>
  <Paragraphs>143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Calisto MT</vt:lpstr>
      <vt:lpstr>Univers Condensed</vt:lpstr>
      <vt:lpstr>ChronicleVTI</vt:lpstr>
      <vt:lpstr>Arabic Verb conjugation:  person and number  تَصْرِيْفُ الفِعْلِ حَسَبُ الشَّخْصِ وَالعَدَدِ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Arabic Verb conjugation:  person and number  تَصْرِيْفُ الفِعْلِ حَسَبُ الشَّخْصِ وَالعَدَدِ</vt:lpstr>
      <vt:lpstr>PowerPoint Presentation</vt:lpstr>
      <vt:lpstr>PowerPoint Presentation</vt:lpstr>
      <vt:lpstr>PowerPoint Presentation</vt:lpstr>
      <vt:lpstr>Arabic Verb conjugation:  The past Tense الفِعْلِ المَاضِي</vt:lpstr>
      <vt:lpstr>PowerPoint Presentation</vt:lpstr>
      <vt:lpstr>PowerPoint Presentation</vt:lpstr>
      <vt:lpstr>PowerPoint Presentation</vt:lpstr>
      <vt:lpstr>مَعَ سَلَام!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Arabic Verb Persons</dc:title>
  <dc:creator>sam jaffe</dc:creator>
  <cp:lastModifiedBy>sam jaffe</cp:lastModifiedBy>
  <cp:revision>18</cp:revision>
  <dcterms:created xsi:type="dcterms:W3CDTF">2026-05-19T05:06:49Z</dcterms:created>
  <dcterms:modified xsi:type="dcterms:W3CDTF">2026-05-25T12:56:22Z</dcterms:modified>
</cp:coreProperties>
</file>